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77" r:id="rId3"/>
    <p:sldId id="334" r:id="rId4"/>
    <p:sldId id="316" r:id="rId5"/>
    <p:sldId id="304" r:id="rId6"/>
    <p:sldId id="278" r:id="rId7"/>
    <p:sldId id="285" r:id="rId8"/>
    <p:sldId id="33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297" r:id="rId18"/>
    <p:sldId id="312" r:id="rId19"/>
    <p:sldId id="299" r:id="rId20"/>
    <p:sldId id="314" r:id="rId21"/>
    <p:sldId id="313" r:id="rId22"/>
    <p:sldId id="315" r:id="rId23"/>
    <p:sldId id="286" r:id="rId24"/>
    <p:sldId id="287" r:id="rId25"/>
    <p:sldId id="288" r:id="rId26"/>
    <p:sldId id="289" r:id="rId27"/>
    <p:sldId id="292" r:id="rId28"/>
    <p:sldId id="317" r:id="rId29"/>
    <p:sldId id="318" r:id="rId30"/>
    <p:sldId id="319" r:id="rId31"/>
    <p:sldId id="320" r:id="rId32"/>
    <p:sldId id="321" r:id="rId33"/>
    <p:sldId id="322" r:id="rId34"/>
    <p:sldId id="309" r:id="rId35"/>
  </p:sldIdLst>
  <p:sldSz cx="9144000" cy="6858000" type="screen4x3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rth Judith Agroscope" initials="WJA" lastIdx="8" clrIdx="0">
    <p:extLst>
      <p:ext uri="{19B8F6BF-5375-455C-9EA6-DF929625EA0E}">
        <p15:presenceInfo xmlns:p15="http://schemas.microsoft.com/office/powerpoint/2012/main" userId="Wirth Judith Agroscope" providerId="None"/>
      </p:ext>
    </p:extLst>
  </p:cmAuthor>
  <p:cmAuthor id="2" name="Seiler Andrea Barbara AGROSCOPE" initials="SABA" lastIdx="6" clrIdx="1">
    <p:extLst>
      <p:ext uri="{19B8F6BF-5375-455C-9EA6-DF929625EA0E}">
        <p15:presenceInfo xmlns:p15="http://schemas.microsoft.com/office/powerpoint/2012/main" userId="Seiler Andrea Barbara AGROSCOP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C1"/>
    <a:srgbClr val="F8766D"/>
    <a:srgbClr val="F87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0488" autoAdjust="0"/>
  </p:normalViewPr>
  <p:slideViewPr>
    <p:cSldViewPr snapToGrid="0">
      <p:cViewPr varScale="1">
        <p:scale>
          <a:sx n="57" d="100"/>
          <a:sy n="57" d="100"/>
        </p:scale>
        <p:origin x="15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85146-721F-42C2-8CAD-E90CD58B7EA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E9A6987-FA34-4B5F-996C-A824EDA42314}">
      <dgm:prSet phldrT="[Texte]"/>
      <dgm:spPr/>
      <dgm:t>
        <a:bodyPr/>
        <a:lstStyle/>
        <a:p>
          <a:r>
            <a:rPr lang="fr-FR" dirty="0"/>
            <a:t>Lutte adventices</a:t>
          </a:r>
        </a:p>
      </dgm:t>
    </dgm:pt>
    <dgm:pt modelId="{C48AA594-C1B0-4515-AB54-E5520FCC6A09}" type="parTrans" cxnId="{3A23B237-EE2A-4CC9-87C8-4E882B07B84B}">
      <dgm:prSet/>
      <dgm:spPr/>
      <dgm:t>
        <a:bodyPr/>
        <a:lstStyle/>
        <a:p>
          <a:endParaRPr lang="fr-FR"/>
        </a:p>
      </dgm:t>
    </dgm:pt>
    <dgm:pt modelId="{627F1359-8BEE-4DB5-901F-484E5D5DE321}" type="sibTrans" cxnId="{3A23B237-EE2A-4CC9-87C8-4E882B07B84B}">
      <dgm:prSet/>
      <dgm:spPr/>
      <dgm:t>
        <a:bodyPr/>
        <a:lstStyle/>
        <a:p>
          <a:endParaRPr lang="fr-FR"/>
        </a:p>
      </dgm:t>
    </dgm:pt>
    <dgm:pt modelId="{4AC3CA1B-1AB0-449F-A0C2-A0265ECFB8AA}">
      <dgm:prSet phldrT="[Texte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Lutte maladies</a:t>
          </a:r>
        </a:p>
      </dgm:t>
    </dgm:pt>
    <dgm:pt modelId="{3F3C81FA-A6F8-4E2C-BB1A-95B1D177E536}" type="parTrans" cxnId="{425012AE-581A-4488-B882-BD522B4F549F}">
      <dgm:prSet/>
      <dgm:spPr/>
      <dgm:t>
        <a:bodyPr/>
        <a:lstStyle/>
        <a:p>
          <a:endParaRPr lang="fr-FR"/>
        </a:p>
      </dgm:t>
    </dgm:pt>
    <dgm:pt modelId="{C8B45A54-5D9E-427C-83BF-811323E45A23}" type="sibTrans" cxnId="{425012AE-581A-4488-B882-BD522B4F549F}">
      <dgm:prSet/>
      <dgm:spPr/>
      <dgm:t>
        <a:bodyPr/>
        <a:lstStyle/>
        <a:p>
          <a:endParaRPr lang="fr-FR"/>
        </a:p>
      </dgm:t>
    </dgm:pt>
    <dgm:pt modelId="{F212FE16-FE5A-47DB-A093-667661926FD6}">
      <dgm:prSet phldrT="[Texte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Lutte ravageurs</a:t>
          </a:r>
        </a:p>
      </dgm:t>
    </dgm:pt>
    <dgm:pt modelId="{D0A454D8-DB1F-493C-BA79-094359DDFAC7}" type="parTrans" cxnId="{53505DD3-3478-4BCC-A7C9-2C5DB85B59B1}">
      <dgm:prSet/>
      <dgm:spPr/>
      <dgm:t>
        <a:bodyPr/>
        <a:lstStyle/>
        <a:p>
          <a:endParaRPr lang="fr-FR"/>
        </a:p>
      </dgm:t>
    </dgm:pt>
    <dgm:pt modelId="{D6A783A8-CDC4-4A97-8591-05DC9F13A321}" type="sibTrans" cxnId="{53505DD3-3478-4BCC-A7C9-2C5DB85B59B1}">
      <dgm:prSet/>
      <dgm:spPr/>
      <dgm:t>
        <a:bodyPr/>
        <a:lstStyle/>
        <a:p>
          <a:endParaRPr lang="fr-FR"/>
        </a:p>
      </dgm:t>
    </dgm:pt>
    <dgm:pt modelId="{8A950174-6696-48B4-892A-633E4A8BDADA}">
      <dgm:prSet phldrT="[Texte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/>
            <a:t>Sous-semis, date – écartement – densité – fumure optimisés, association d’espèces, </a:t>
          </a:r>
          <a:r>
            <a:rPr lang="fr-FR" dirty="0" err="1"/>
            <a:t>biocontrôle</a:t>
          </a:r>
          <a:r>
            <a:rPr lang="fr-FR" dirty="0"/>
            <a:t>, couverts végétaux</a:t>
          </a:r>
        </a:p>
      </dgm:t>
    </dgm:pt>
    <dgm:pt modelId="{F7B77834-7795-482A-BD49-7E0D96BC6E99}" type="sibTrans" cxnId="{DA50FE48-D0E3-41D3-9958-CE65EF583880}">
      <dgm:prSet/>
      <dgm:spPr/>
      <dgm:t>
        <a:bodyPr/>
        <a:lstStyle/>
        <a:p>
          <a:endParaRPr lang="fr-FR"/>
        </a:p>
      </dgm:t>
    </dgm:pt>
    <dgm:pt modelId="{E487907A-3694-4873-82A2-F1BC183B9762}" type="parTrans" cxnId="{DA50FE48-D0E3-41D3-9958-CE65EF583880}">
      <dgm:prSet/>
      <dgm:spPr/>
      <dgm:t>
        <a:bodyPr/>
        <a:lstStyle/>
        <a:p>
          <a:endParaRPr lang="fr-FR"/>
        </a:p>
      </dgm:t>
    </dgm:pt>
    <dgm:pt modelId="{6D9A51D7-A45F-4461-B18A-620B9B6B19BC}" type="pres">
      <dgm:prSet presAssocID="{FA585146-721F-42C2-8CAD-E90CD58B7EA9}" presName="composite" presStyleCnt="0">
        <dgm:presLayoutVars>
          <dgm:chMax val="1"/>
          <dgm:dir/>
          <dgm:resizeHandles val="exact"/>
        </dgm:presLayoutVars>
      </dgm:prSet>
      <dgm:spPr/>
    </dgm:pt>
    <dgm:pt modelId="{83DC08AC-C25B-43ED-B6DF-961DC606D5AC}" type="pres">
      <dgm:prSet presAssocID="{FA585146-721F-42C2-8CAD-E90CD58B7EA9}" presName="radial" presStyleCnt="0">
        <dgm:presLayoutVars>
          <dgm:animLvl val="ctr"/>
        </dgm:presLayoutVars>
      </dgm:prSet>
      <dgm:spPr/>
    </dgm:pt>
    <dgm:pt modelId="{D8A0639F-933E-4FB1-87EC-0FD17F8296DC}" type="pres">
      <dgm:prSet presAssocID="{8A950174-6696-48B4-892A-633E4A8BDADA}" presName="centerShape" presStyleLbl="vennNode1" presStyleIdx="0" presStyleCnt="4"/>
      <dgm:spPr/>
    </dgm:pt>
    <dgm:pt modelId="{015D9C10-FF05-4320-8585-DA8F4A90C12B}" type="pres">
      <dgm:prSet presAssocID="{BE9A6987-FA34-4B5F-996C-A824EDA42314}" presName="node" presStyleLbl="vennNode1" presStyleIdx="1" presStyleCnt="4">
        <dgm:presLayoutVars>
          <dgm:bulletEnabled val="1"/>
        </dgm:presLayoutVars>
      </dgm:prSet>
      <dgm:spPr/>
    </dgm:pt>
    <dgm:pt modelId="{A5D9F42C-8098-42E4-AAD1-50310245C8D6}" type="pres">
      <dgm:prSet presAssocID="{4AC3CA1B-1AB0-449F-A0C2-A0265ECFB8AA}" presName="node" presStyleLbl="vennNode1" presStyleIdx="2" presStyleCnt="4">
        <dgm:presLayoutVars>
          <dgm:bulletEnabled val="1"/>
        </dgm:presLayoutVars>
      </dgm:prSet>
      <dgm:spPr/>
    </dgm:pt>
    <dgm:pt modelId="{BC85D8A3-D152-42B2-900D-841C16E478B9}" type="pres">
      <dgm:prSet presAssocID="{F212FE16-FE5A-47DB-A093-667661926FD6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39EFCB09-5838-4C62-8634-5BE4E27CC240}" type="presOf" srcId="{F212FE16-FE5A-47DB-A093-667661926FD6}" destId="{BC85D8A3-D152-42B2-900D-841C16E478B9}" srcOrd="0" destOrd="0" presId="urn:microsoft.com/office/officeart/2005/8/layout/radial3"/>
    <dgm:cxn modelId="{236C9224-0F9A-4399-AB04-156F020D5F45}" type="presOf" srcId="{FA585146-721F-42C2-8CAD-E90CD58B7EA9}" destId="{6D9A51D7-A45F-4461-B18A-620B9B6B19BC}" srcOrd="0" destOrd="0" presId="urn:microsoft.com/office/officeart/2005/8/layout/radial3"/>
    <dgm:cxn modelId="{3A23B237-EE2A-4CC9-87C8-4E882B07B84B}" srcId="{8A950174-6696-48B4-892A-633E4A8BDADA}" destId="{BE9A6987-FA34-4B5F-996C-A824EDA42314}" srcOrd="0" destOrd="0" parTransId="{C48AA594-C1B0-4515-AB54-E5520FCC6A09}" sibTransId="{627F1359-8BEE-4DB5-901F-484E5D5DE321}"/>
    <dgm:cxn modelId="{DA50FE48-D0E3-41D3-9958-CE65EF583880}" srcId="{FA585146-721F-42C2-8CAD-E90CD58B7EA9}" destId="{8A950174-6696-48B4-892A-633E4A8BDADA}" srcOrd="0" destOrd="0" parTransId="{E487907A-3694-4873-82A2-F1BC183B9762}" sibTransId="{F7B77834-7795-482A-BD49-7E0D96BC6E99}"/>
    <dgm:cxn modelId="{C4CEAC4A-E605-4F9F-ADF8-B318DDFB865C}" type="presOf" srcId="{4AC3CA1B-1AB0-449F-A0C2-A0265ECFB8AA}" destId="{A5D9F42C-8098-42E4-AAD1-50310245C8D6}" srcOrd="0" destOrd="0" presId="urn:microsoft.com/office/officeart/2005/8/layout/radial3"/>
    <dgm:cxn modelId="{425012AE-581A-4488-B882-BD522B4F549F}" srcId="{8A950174-6696-48B4-892A-633E4A8BDADA}" destId="{4AC3CA1B-1AB0-449F-A0C2-A0265ECFB8AA}" srcOrd="1" destOrd="0" parTransId="{3F3C81FA-A6F8-4E2C-BB1A-95B1D177E536}" sibTransId="{C8B45A54-5D9E-427C-83BF-811323E45A23}"/>
    <dgm:cxn modelId="{B3EF53BF-9266-47E9-93F5-C2AAC5DF6507}" type="presOf" srcId="{BE9A6987-FA34-4B5F-996C-A824EDA42314}" destId="{015D9C10-FF05-4320-8585-DA8F4A90C12B}" srcOrd="0" destOrd="0" presId="urn:microsoft.com/office/officeart/2005/8/layout/radial3"/>
    <dgm:cxn modelId="{53505DD3-3478-4BCC-A7C9-2C5DB85B59B1}" srcId="{8A950174-6696-48B4-892A-633E4A8BDADA}" destId="{F212FE16-FE5A-47DB-A093-667661926FD6}" srcOrd="2" destOrd="0" parTransId="{D0A454D8-DB1F-493C-BA79-094359DDFAC7}" sibTransId="{D6A783A8-CDC4-4A97-8591-05DC9F13A321}"/>
    <dgm:cxn modelId="{6CB1D4ED-C7B2-49DF-BB02-0C1CF0ABE95D}" type="presOf" srcId="{8A950174-6696-48B4-892A-633E4A8BDADA}" destId="{D8A0639F-933E-4FB1-87EC-0FD17F8296DC}" srcOrd="0" destOrd="0" presId="urn:microsoft.com/office/officeart/2005/8/layout/radial3"/>
    <dgm:cxn modelId="{4FB71459-A8C7-439C-B570-954348B37CF4}" type="presParOf" srcId="{6D9A51D7-A45F-4461-B18A-620B9B6B19BC}" destId="{83DC08AC-C25B-43ED-B6DF-961DC606D5AC}" srcOrd="0" destOrd="0" presId="urn:microsoft.com/office/officeart/2005/8/layout/radial3"/>
    <dgm:cxn modelId="{3F6080F5-FBEE-4558-BA7E-2E64C56A04C9}" type="presParOf" srcId="{83DC08AC-C25B-43ED-B6DF-961DC606D5AC}" destId="{D8A0639F-933E-4FB1-87EC-0FD17F8296DC}" srcOrd="0" destOrd="0" presId="urn:microsoft.com/office/officeart/2005/8/layout/radial3"/>
    <dgm:cxn modelId="{373777F1-6C00-4968-BA9D-1F4F736BB9C5}" type="presParOf" srcId="{83DC08AC-C25B-43ED-B6DF-961DC606D5AC}" destId="{015D9C10-FF05-4320-8585-DA8F4A90C12B}" srcOrd="1" destOrd="0" presId="urn:microsoft.com/office/officeart/2005/8/layout/radial3"/>
    <dgm:cxn modelId="{48859BBE-B5A3-4EA7-B883-AFC5B2B4D03E}" type="presParOf" srcId="{83DC08AC-C25B-43ED-B6DF-961DC606D5AC}" destId="{A5D9F42C-8098-42E4-AAD1-50310245C8D6}" srcOrd="2" destOrd="0" presId="urn:microsoft.com/office/officeart/2005/8/layout/radial3"/>
    <dgm:cxn modelId="{93C9997D-3D63-464B-B9B0-1306D68A81EA}" type="presParOf" srcId="{83DC08AC-C25B-43ED-B6DF-961DC606D5AC}" destId="{BC85D8A3-D152-42B2-900D-841C16E478B9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0639F-933E-4FB1-87EC-0FD17F8296DC}">
      <dsp:nvSpPr>
        <dsp:cNvPr id="0" name=""/>
        <dsp:cNvSpPr/>
      </dsp:nvSpPr>
      <dsp:spPr>
        <a:xfrm>
          <a:off x="1912733" y="1230755"/>
          <a:ext cx="2582155" cy="2582155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Sous-semis, date – écartement – densité – fumure optimisés, association d’espèces, </a:t>
          </a:r>
          <a:r>
            <a:rPr lang="fr-FR" sz="1600" kern="1200" dirty="0" err="1"/>
            <a:t>biocontrôle</a:t>
          </a:r>
          <a:r>
            <a:rPr lang="fr-FR" sz="1600" kern="1200" dirty="0"/>
            <a:t>, couverts végétaux</a:t>
          </a:r>
        </a:p>
      </dsp:txBody>
      <dsp:txXfrm>
        <a:off x="2290881" y="1608903"/>
        <a:ext cx="1825859" cy="1825859"/>
      </dsp:txXfrm>
    </dsp:sp>
    <dsp:sp modelId="{015D9C10-FF05-4320-8585-DA8F4A90C12B}">
      <dsp:nvSpPr>
        <dsp:cNvPr id="0" name=""/>
        <dsp:cNvSpPr/>
      </dsp:nvSpPr>
      <dsp:spPr>
        <a:xfrm>
          <a:off x="2558272" y="196360"/>
          <a:ext cx="1291077" cy="12910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Lutte adventices</a:t>
          </a:r>
        </a:p>
      </dsp:txBody>
      <dsp:txXfrm>
        <a:off x="2747346" y="385434"/>
        <a:ext cx="912929" cy="912929"/>
      </dsp:txXfrm>
    </dsp:sp>
    <dsp:sp modelId="{A5D9F42C-8098-42E4-AAD1-50310245C8D6}">
      <dsp:nvSpPr>
        <dsp:cNvPr id="0" name=""/>
        <dsp:cNvSpPr/>
      </dsp:nvSpPr>
      <dsp:spPr>
        <a:xfrm>
          <a:off x="4013137" y="2716261"/>
          <a:ext cx="1291077" cy="1291077"/>
        </a:xfrm>
        <a:prstGeom prst="ellipse">
          <a:avLst/>
        </a:prstGeom>
        <a:solidFill>
          <a:schemeClr val="accent6">
            <a:alpha val="5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solidFill>
                <a:schemeClr val="tx1"/>
              </a:solidFill>
            </a:rPr>
            <a:t>Lutte maladies</a:t>
          </a:r>
        </a:p>
      </dsp:txBody>
      <dsp:txXfrm>
        <a:off x="4202211" y="2905335"/>
        <a:ext cx="912929" cy="912929"/>
      </dsp:txXfrm>
    </dsp:sp>
    <dsp:sp modelId="{BC85D8A3-D152-42B2-900D-841C16E478B9}">
      <dsp:nvSpPr>
        <dsp:cNvPr id="0" name=""/>
        <dsp:cNvSpPr/>
      </dsp:nvSpPr>
      <dsp:spPr>
        <a:xfrm>
          <a:off x="1103407" y="2716261"/>
          <a:ext cx="1291077" cy="1291077"/>
        </a:xfrm>
        <a:prstGeom prst="ellipse">
          <a:avLst/>
        </a:prstGeom>
        <a:solidFill>
          <a:schemeClr val="accent4">
            <a:alpha val="5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solidFill>
                <a:schemeClr val="tx1"/>
              </a:solidFill>
            </a:rPr>
            <a:t>Lutte ravageurs</a:t>
          </a:r>
        </a:p>
      </dsp:txBody>
      <dsp:txXfrm>
        <a:off x="1292481" y="2905335"/>
        <a:ext cx="912929" cy="912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9968D-2730-48F0-8F11-684306B2AD0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C1562-2DE7-4D24-8A73-8B134C2508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3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Rajouter IFT adventices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66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76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1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23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5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9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FFD64-0AC4-4BAC-9FB7-A57D561115B5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120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Données du</a:t>
            </a:r>
            <a:r>
              <a:rPr lang="fr-CH" baseline="0" dirty="0"/>
              <a:t> monitoring détaille </a:t>
            </a:r>
            <a:r>
              <a:rPr lang="fr-CH" baseline="0" dirty="0">
                <a:sym typeface="Wingdings" panose="05000000000000000000" pitchFamily="2" charset="2"/>
              </a:rPr>
              <a:t> seulement sur 40 exploitations </a:t>
            </a:r>
            <a:endParaRPr lang="fr-CH" dirty="0"/>
          </a:p>
          <a:p>
            <a:endParaRPr lang="fr-CH" dirty="0"/>
          </a:p>
          <a:p>
            <a:r>
              <a:rPr lang="fr-CH" dirty="0"/>
              <a:t>Un total de 195 espèces différentes identifiées</a:t>
            </a:r>
            <a:r>
              <a:rPr lang="fr-CH" baseline="0" dirty="0"/>
              <a:t> en monitoring détaillé (dont une vingtaine d’espèces de sous-semis)</a:t>
            </a:r>
            <a:endParaRPr lang="fr-CH" dirty="0"/>
          </a:p>
          <a:p>
            <a:endParaRPr lang="fr-CH" dirty="0"/>
          </a:p>
          <a:p>
            <a:r>
              <a:rPr lang="fr-CH" dirty="0"/>
              <a:t>Espèces les plus fréquentes : CHEAL, MATCH, VERPE, VIOAR, CAPBP, TAROF, STEME, GALAP,</a:t>
            </a:r>
            <a:r>
              <a:rPr lang="fr-CH" baseline="0" dirty="0"/>
              <a:t> LOLMU, POLPE, POLAV, CHEPO, CIRAR</a:t>
            </a:r>
          </a:p>
          <a:p>
            <a:endParaRPr lang="fr-CH" baseline="0" dirty="0"/>
          </a:p>
          <a:p>
            <a:r>
              <a:rPr lang="fr-CH" baseline="0" dirty="0"/>
              <a:t>Espèces plus rares : </a:t>
            </a:r>
            <a:r>
              <a:rPr lang="fr-CH" baseline="0" dirty="0" err="1"/>
              <a:t>Malva</a:t>
            </a:r>
            <a:r>
              <a:rPr lang="fr-CH" baseline="0" dirty="0"/>
              <a:t> </a:t>
            </a:r>
            <a:r>
              <a:rPr lang="fr-CH" baseline="0" dirty="0" err="1"/>
              <a:t>neglecta</a:t>
            </a:r>
            <a:r>
              <a:rPr lang="fr-CH" baseline="0" dirty="0"/>
              <a:t>, cabaret des oiseaux, jonc des crapauds, </a:t>
            </a:r>
            <a:r>
              <a:rPr lang="fr-CH" baseline="0" dirty="0" err="1"/>
              <a:t>euphorbia</a:t>
            </a:r>
            <a:r>
              <a:rPr lang="fr-CH" baseline="0" dirty="0"/>
              <a:t> </a:t>
            </a:r>
            <a:r>
              <a:rPr lang="fr-CH" baseline="0" dirty="0" err="1"/>
              <a:t>platyphyllos</a:t>
            </a:r>
            <a:r>
              <a:rPr lang="fr-CH" baseline="0" dirty="0"/>
              <a:t>…</a:t>
            </a:r>
            <a:endParaRPr lang="de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FFD64-0AC4-4BAC-9FB7-A57D561115B5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340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Données venant des</a:t>
            </a:r>
            <a:r>
              <a:rPr lang="fr-CH" baseline="0" dirty="0"/>
              <a:t> 68 exploitations</a:t>
            </a:r>
            <a:endParaRPr lang="de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FFD64-0AC4-4BAC-9FB7-A57D561115B5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407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FFD64-0AC4-4BAC-9FB7-A57D561115B5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347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FFD64-0AC4-4BAC-9FB7-A57D561115B5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7543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But : acquérir encore plus</a:t>
            </a:r>
            <a:r>
              <a:rPr lang="fr-CH" baseline="0" dirty="0"/>
              <a:t> de données pour valider cette méthode</a:t>
            </a:r>
            <a:endParaRPr lang="de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FFD64-0AC4-4BAC-9FB7-A57D561115B5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8857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1562-2DE7-4D24-8A73-8B134C2508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2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45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-172122" y="4410000"/>
            <a:ext cx="9316122" cy="24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717550" y="939798"/>
            <a:ext cx="5040000" cy="108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21048" y="2269063"/>
            <a:ext cx="3420000" cy="162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51" y="510612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6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 31"/>
          <p:cNvSpPr/>
          <p:nvPr/>
        </p:nvSpPr>
        <p:spPr>
          <a:xfrm>
            <a:off x="4826000" y="1778000"/>
            <a:ext cx="3318933" cy="32660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717552" y="939798"/>
            <a:ext cx="4108450" cy="108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21048" y="2269063"/>
            <a:ext cx="3420000" cy="12446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1123950" y="3589866"/>
            <a:ext cx="3017098" cy="19473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5" name="Ellipse 24"/>
          <p:cNvSpPr/>
          <p:nvPr/>
        </p:nvSpPr>
        <p:spPr>
          <a:xfrm>
            <a:off x="6045199" y="4667252"/>
            <a:ext cx="821267" cy="821267"/>
          </a:xfrm>
          <a:prstGeom prst="ellipse">
            <a:avLst/>
          </a:prstGeom>
          <a:solidFill>
            <a:srgbClr val="B9C6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6" name="Ellipse 25"/>
          <p:cNvSpPr/>
          <p:nvPr/>
        </p:nvSpPr>
        <p:spPr>
          <a:xfrm>
            <a:off x="6045199" y="1350433"/>
            <a:ext cx="821267" cy="821267"/>
          </a:xfrm>
          <a:prstGeom prst="ellipse">
            <a:avLst/>
          </a:prstGeom>
          <a:solidFill>
            <a:srgbClr val="A4B3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err="1"/>
              <a:t>Wheat</a:t>
            </a:r>
            <a:endParaRPr lang="fr-FR" sz="1800" dirty="0"/>
          </a:p>
        </p:txBody>
      </p:sp>
      <p:sp>
        <p:nvSpPr>
          <p:cNvPr id="27" name="Ellipse 26"/>
          <p:cNvSpPr/>
          <p:nvPr/>
        </p:nvSpPr>
        <p:spPr>
          <a:xfrm>
            <a:off x="4703854" y="2332214"/>
            <a:ext cx="821267" cy="821267"/>
          </a:xfrm>
          <a:prstGeom prst="ellipse">
            <a:avLst/>
          </a:prstGeom>
          <a:solidFill>
            <a:srgbClr val="945E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8" name="Ellipse 27"/>
          <p:cNvSpPr/>
          <p:nvPr/>
        </p:nvSpPr>
        <p:spPr>
          <a:xfrm>
            <a:off x="7552267" y="2332215"/>
            <a:ext cx="821267" cy="821267"/>
          </a:xfrm>
          <a:prstGeom prst="ellipse">
            <a:avLst/>
          </a:prstGeom>
          <a:solidFill>
            <a:srgbClr val="EBB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Ellipse 28"/>
          <p:cNvSpPr/>
          <p:nvPr/>
        </p:nvSpPr>
        <p:spPr>
          <a:xfrm>
            <a:off x="4682490" y="3924302"/>
            <a:ext cx="821267" cy="821267"/>
          </a:xfrm>
          <a:prstGeom prst="ellipse">
            <a:avLst/>
          </a:prstGeom>
          <a:solidFill>
            <a:srgbClr val="F091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1" name="Ellipse 30"/>
          <p:cNvSpPr/>
          <p:nvPr/>
        </p:nvSpPr>
        <p:spPr>
          <a:xfrm>
            <a:off x="7552267" y="3917479"/>
            <a:ext cx="821267" cy="821267"/>
          </a:xfrm>
          <a:prstGeom prst="ellipse">
            <a:avLst/>
          </a:prstGeom>
          <a:solidFill>
            <a:srgbClr val="D347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3" name="ZoneTexte 32"/>
          <p:cNvSpPr txBox="1"/>
          <p:nvPr/>
        </p:nvSpPr>
        <p:spPr>
          <a:xfrm>
            <a:off x="-872620" y="203639"/>
            <a:ext cx="25781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750" b="1" kern="0" cap="all" spc="100" dirty="0">
                <a:solidFill>
                  <a:schemeClr val="bg1">
                    <a:lumMod val="50000"/>
                  </a:schemeClr>
                </a:solidFill>
              </a:rPr>
              <a:t>Titre de la présentation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58" y="510612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52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63534" y="0"/>
            <a:ext cx="4580467" cy="6858000"/>
          </a:xfrm>
          <a:prstGeom prst="rect">
            <a:avLst/>
          </a:prstGeom>
          <a:solidFill>
            <a:srgbClr val="9A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717552" y="939798"/>
            <a:ext cx="3423497" cy="108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21048" y="2269063"/>
            <a:ext cx="3420000" cy="20150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34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5303631" y="3107268"/>
            <a:ext cx="3420000" cy="5714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35" name="Espace réservé du texte 3"/>
          <p:cNvSpPr>
            <a:spLocks noGrp="1"/>
          </p:cNvSpPr>
          <p:nvPr>
            <p:ph type="body" sz="half" idx="11" hasCustomPrompt="1"/>
          </p:nvPr>
        </p:nvSpPr>
        <p:spPr>
          <a:xfrm>
            <a:off x="5303631" y="2099731"/>
            <a:ext cx="3420000" cy="9567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600" b="1">
                <a:solidFill>
                  <a:srgbClr val="25431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H" dirty="0"/>
              <a:t>78%</a:t>
            </a:r>
          </a:p>
        </p:txBody>
      </p:sp>
      <p:sp>
        <p:nvSpPr>
          <p:cNvPr id="36" name="Espace réservé du texte 3"/>
          <p:cNvSpPr>
            <a:spLocks noGrp="1"/>
          </p:cNvSpPr>
          <p:nvPr>
            <p:ph type="body" sz="half" idx="12" hasCustomPrompt="1"/>
          </p:nvPr>
        </p:nvSpPr>
        <p:spPr>
          <a:xfrm>
            <a:off x="5303631" y="4686299"/>
            <a:ext cx="3420000" cy="6773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37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5303631" y="3678761"/>
            <a:ext cx="3420000" cy="9567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600" b="1">
                <a:solidFill>
                  <a:srgbClr val="3E6F2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H" dirty="0"/>
              <a:t>94%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33" y="510612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74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80468" y="3056466"/>
            <a:ext cx="4563533" cy="38015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1" y="4291"/>
            <a:ext cx="4580467" cy="6858000"/>
          </a:xfrm>
          <a:prstGeom prst="rect">
            <a:avLst/>
          </a:prstGeom>
          <a:solidFill>
            <a:srgbClr val="9A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4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740098" y="3107268"/>
            <a:ext cx="3420000" cy="57149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35" name="Espace réservé du texte 3"/>
          <p:cNvSpPr>
            <a:spLocks noGrp="1"/>
          </p:cNvSpPr>
          <p:nvPr>
            <p:ph type="body" sz="half" idx="11" hasCustomPrompt="1"/>
          </p:nvPr>
        </p:nvSpPr>
        <p:spPr>
          <a:xfrm>
            <a:off x="740098" y="2099731"/>
            <a:ext cx="3420000" cy="9567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600" b="1">
                <a:solidFill>
                  <a:srgbClr val="25431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H" dirty="0"/>
              <a:t>78%</a:t>
            </a:r>
          </a:p>
        </p:txBody>
      </p:sp>
      <p:sp>
        <p:nvSpPr>
          <p:cNvPr id="36" name="Espace réservé du texte 3"/>
          <p:cNvSpPr>
            <a:spLocks noGrp="1"/>
          </p:cNvSpPr>
          <p:nvPr>
            <p:ph type="body" sz="half" idx="12" hasCustomPrompt="1"/>
          </p:nvPr>
        </p:nvSpPr>
        <p:spPr>
          <a:xfrm>
            <a:off x="740098" y="4686299"/>
            <a:ext cx="3420000" cy="6773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37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740098" y="3678761"/>
            <a:ext cx="3420000" cy="9567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600" b="1">
                <a:solidFill>
                  <a:srgbClr val="3E6F2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H" dirty="0"/>
              <a:t>94%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207450" y="260350"/>
            <a:ext cx="25781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750" b="1" kern="0" cap="all" spc="100" dirty="0">
                <a:solidFill>
                  <a:srgbClr val="FFFFFF"/>
                </a:solidFill>
              </a:rPr>
              <a:t>Titre de la présentation</a:t>
            </a:r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4808009" y="916541"/>
            <a:ext cx="4108450" cy="108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09" y="483063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46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717552" y="939798"/>
            <a:ext cx="3423497" cy="108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sp>
        <p:nvSpPr>
          <p:cNvPr id="17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5303631" y="2269063"/>
            <a:ext cx="3420000" cy="36322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</a:p>
        </p:txBody>
      </p:sp>
      <p:sp>
        <p:nvSpPr>
          <p:cNvPr id="1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17551" y="2269063"/>
            <a:ext cx="4066116" cy="3632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-795779" y="260350"/>
            <a:ext cx="25781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750" b="1" kern="0" cap="all" spc="100" dirty="0">
                <a:solidFill>
                  <a:schemeClr val="bg1">
                    <a:lumMod val="50000"/>
                  </a:schemeClr>
                </a:solidFill>
              </a:rPr>
              <a:t>Titre de la présentation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52" y="510612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6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2314323" y="1718181"/>
            <a:ext cx="4693381" cy="126778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H" dirty="0"/>
              <a:t>Merci de votre attention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540" l="5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2678" y="3612742"/>
            <a:ext cx="32006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87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méterre_logo_raison_sociale_RVB_150dp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60" y="3465376"/>
            <a:ext cx="5064032" cy="8440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744" y="3536211"/>
            <a:ext cx="1005888" cy="7606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94" b="25225"/>
          <a:stretch/>
        </p:blipFill>
        <p:spPr>
          <a:xfrm>
            <a:off x="3549983" y="1723372"/>
            <a:ext cx="2064138" cy="6062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30" y="4768540"/>
            <a:ext cx="773220" cy="9413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392" y="4653995"/>
            <a:ext cx="1000965" cy="11082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3"/>
          <a:stretch/>
        </p:blipFill>
        <p:spPr>
          <a:xfrm>
            <a:off x="4363070" y="3576164"/>
            <a:ext cx="1588752" cy="6224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980" y="4596295"/>
            <a:ext cx="1465142" cy="7455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657" y="4703709"/>
            <a:ext cx="942975" cy="6381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93" y="4725964"/>
            <a:ext cx="567467" cy="94501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2" y="1163764"/>
            <a:ext cx="2144652" cy="195699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0830" y="1681886"/>
            <a:ext cx="2486025" cy="6477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320" y="3356830"/>
            <a:ext cx="1905098" cy="19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5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59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7154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3692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ctrTitle" hasCustomPrompt="1"/>
          </p:nvPr>
        </p:nvSpPr>
        <p:spPr>
          <a:xfrm>
            <a:off x="869950" y="1092201"/>
            <a:ext cx="5040000" cy="5588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contenu</a:t>
            </a: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73448" y="3107267"/>
            <a:ext cx="7826400" cy="30600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 baseline="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 err="1"/>
              <a:t>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73448" y="1944688"/>
            <a:ext cx="7826401" cy="6397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400" b="1" kern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dirty="0"/>
              <a:t>Chapeau…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83" y="612589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28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  2"/>
          <p:cNvSpPr>
            <a:spLocks noGrp="1"/>
          </p:cNvSpPr>
          <p:nvPr>
            <p:ph type="pic" idx="10"/>
          </p:nvPr>
        </p:nvSpPr>
        <p:spPr>
          <a:xfrm>
            <a:off x="1814521" y="2609873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ctrTitle" hasCustomPrompt="1"/>
          </p:nvPr>
        </p:nvSpPr>
        <p:spPr>
          <a:xfrm>
            <a:off x="4249124" y="2000325"/>
            <a:ext cx="4588566" cy="79044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u="none" baseline="0"/>
            </a:lvl1pPr>
          </a:lstStyle>
          <a:p>
            <a:r>
              <a:rPr lang="fr-FR" dirty="0"/>
              <a:t>Titre de la présentation </a:t>
            </a:r>
            <a:br>
              <a:rPr lang="fr-FR" dirty="0"/>
            </a:br>
            <a:r>
              <a:rPr lang="fr-FR" dirty="0"/>
              <a:t>sur 2 ou 3 lignes </a:t>
            </a:r>
            <a:br>
              <a:rPr lang="fr-FR" dirty="0"/>
            </a:br>
            <a:r>
              <a:rPr lang="fr-FR" dirty="0"/>
              <a:t>maximum</a:t>
            </a:r>
          </a:p>
        </p:txBody>
      </p:sp>
      <p:sp>
        <p:nvSpPr>
          <p:cNvPr id="1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273495" y="3880022"/>
            <a:ext cx="4539824" cy="5461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Avec potentiellement un sous-titre à cet endroit-ci…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7272349" y="408791"/>
            <a:ext cx="1645740" cy="1151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80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7" y="1370477"/>
            <a:ext cx="2483345" cy="231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1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" y="-1"/>
            <a:ext cx="3039533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3756349" y="939799"/>
            <a:ext cx="5040000" cy="118745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3756349" y="2298716"/>
            <a:ext cx="5029200" cy="234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350" y="510613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1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04468" y="-9527"/>
            <a:ext cx="3039533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716595" y="939799"/>
            <a:ext cx="5040000" cy="118745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16595" y="2298716"/>
            <a:ext cx="5029200" cy="234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96" y="510613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9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717550" y="939801"/>
            <a:ext cx="5040000" cy="5588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contenu</a:t>
            </a:r>
          </a:p>
        </p:txBody>
      </p:sp>
      <p:sp>
        <p:nvSpPr>
          <p:cNvPr id="23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21048" y="2954867"/>
            <a:ext cx="2340000" cy="30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3417550" y="2954867"/>
            <a:ext cx="2340000" cy="30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5" name="Espace réservé du texte 3"/>
          <p:cNvSpPr>
            <a:spLocks noGrp="1"/>
          </p:cNvSpPr>
          <p:nvPr>
            <p:ph type="body" sz="half" idx="11" hasCustomPrompt="1"/>
          </p:nvPr>
        </p:nvSpPr>
        <p:spPr>
          <a:xfrm>
            <a:off x="6207449" y="2954867"/>
            <a:ext cx="2340000" cy="30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1048" y="1792288"/>
            <a:ext cx="7826401" cy="6397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400" b="1" kern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dirty="0"/>
              <a:t>Chapeau…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871082" y="284032"/>
            <a:ext cx="25781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750" b="1" kern="0" cap="all" spc="100" dirty="0">
                <a:solidFill>
                  <a:schemeClr val="bg1">
                    <a:lumMod val="50000"/>
                  </a:schemeClr>
                </a:solidFill>
              </a:rPr>
              <a:t>Titre de la présentation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51" y="517762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1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717550" y="939801"/>
            <a:ext cx="5040000" cy="5588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contenu</a:t>
            </a:r>
          </a:p>
        </p:txBody>
      </p:sp>
      <p:sp>
        <p:nvSpPr>
          <p:cNvPr id="23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21048" y="3733801"/>
            <a:ext cx="2340000" cy="22810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3417550" y="3733801"/>
            <a:ext cx="2340000" cy="22810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5" name="Espace réservé du texte 3"/>
          <p:cNvSpPr>
            <a:spLocks noGrp="1"/>
          </p:cNvSpPr>
          <p:nvPr>
            <p:ph type="body" sz="half" idx="11" hasCustomPrompt="1"/>
          </p:nvPr>
        </p:nvSpPr>
        <p:spPr>
          <a:xfrm>
            <a:off x="6207449" y="3733801"/>
            <a:ext cx="2340000" cy="22810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1048" y="1792288"/>
            <a:ext cx="7826401" cy="6397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400" b="1" kern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dirty="0"/>
              <a:t>Chapeau…</a:t>
            </a:r>
          </a:p>
        </p:txBody>
      </p:sp>
      <p:sp>
        <p:nvSpPr>
          <p:cNvPr id="12" name="Ellipse 11"/>
          <p:cNvSpPr/>
          <p:nvPr/>
        </p:nvSpPr>
        <p:spPr>
          <a:xfrm>
            <a:off x="717550" y="2954867"/>
            <a:ext cx="540000" cy="522000"/>
          </a:xfrm>
          <a:prstGeom prst="ellipse">
            <a:avLst/>
          </a:prstGeom>
          <a:solidFill>
            <a:srgbClr val="9A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ZoneTexte 13"/>
          <p:cNvSpPr txBox="1"/>
          <p:nvPr/>
        </p:nvSpPr>
        <p:spPr>
          <a:xfrm>
            <a:off x="717550" y="2954869"/>
            <a:ext cx="540000" cy="46166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Ellipse 15"/>
          <p:cNvSpPr/>
          <p:nvPr/>
        </p:nvSpPr>
        <p:spPr>
          <a:xfrm>
            <a:off x="3417550" y="3015202"/>
            <a:ext cx="540000" cy="522000"/>
          </a:xfrm>
          <a:prstGeom prst="ellipse">
            <a:avLst/>
          </a:prstGeom>
          <a:solidFill>
            <a:srgbClr val="ECB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7" name="ZoneTexte 16"/>
          <p:cNvSpPr txBox="1"/>
          <p:nvPr/>
        </p:nvSpPr>
        <p:spPr>
          <a:xfrm>
            <a:off x="3419467" y="3013097"/>
            <a:ext cx="540000" cy="46166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Ellipse 17"/>
          <p:cNvSpPr/>
          <p:nvPr/>
        </p:nvSpPr>
        <p:spPr>
          <a:xfrm>
            <a:off x="6207449" y="2954867"/>
            <a:ext cx="540000" cy="522000"/>
          </a:xfrm>
          <a:prstGeom prst="ellipse">
            <a:avLst/>
          </a:prstGeom>
          <a:solidFill>
            <a:srgbClr val="2543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9" name="ZoneTexte 18"/>
          <p:cNvSpPr txBox="1"/>
          <p:nvPr/>
        </p:nvSpPr>
        <p:spPr>
          <a:xfrm>
            <a:off x="6207449" y="2954869"/>
            <a:ext cx="540000" cy="46166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-914113" y="248353"/>
            <a:ext cx="25781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750" b="1" kern="0" cap="all" spc="100" dirty="0">
                <a:solidFill>
                  <a:schemeClr val="bg1">
                    <a:lumMod val="50000"/>
                  </a:schemeClr>
                </a:solidFill>
              </a:rPr>
              <a:t>Titre de la présentation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58" y="510613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0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717550" y="939801"/>
            <a:ext cx="5040000" cy="5588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contenu</a:t>
            </a:r>
          </a:p>
        </p:txBody>
      </p:sp>
      <p:sp>
        <p:nvSpPr>
          <p:cNvPr id="23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21048" y="3733801"/>
            <a:ext cx="2340000" cy="22810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10" hasCustomPrompt="1"/>
          </p:nvPr>
        </p:nvSpPr>
        <p:spPr>
          <a:xfrm>
            <a:off x="3417550" y="3733801"/>
            <a:ext cx="2340000" cy="22810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5" name="Espace réservé du texte 3"/>
          <p:cNvSpPr>
            <a:spLocks noGrp="1"/>
          </p:cNvSpPr>
          <p:nvPr>
            <p:ph type="body" sz="half" idx="11" hasCustomPrompt="1"/>
          </p:nvPr>
        </p:nvSpPr>
        <p:spPr>
          <a:xfrm>
            <a:off x="6207449" y="3733801"/>
            <a:ext cx="2340000" cy="22810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1048" y="1792288"/>
            <a:ext cx="7826401" cy="6397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400" b="1" kern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dirty="0"/>
              <a:t>Chapeau…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-914113" y="248353"/>
            <a:ext cx="25781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750" b="1" kern="0" cap="all" spc="100" dirty="0">
                <a:solidFill>
                  <a:schemeClr val="bg1">
                    <a:lumMod val="50000"/>
                  </a:schemeClr>
                </a:solidFill>
              </a:rPr>
              <a:t>Titre de la présentation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58" y="510613"/>
            <a:ext cx="513893" cy="42918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04" y="3115081"/>
            <a:ext cx="614421" cy="6187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733" y="3121799"/>
            <a:ext cx="612000" cy="612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450" y="3115081"/>
            <a:ext cx="57972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24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717550" y="3285066"/>
            <a:ext cx="5040000" cy="108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000"/>
              </a:lnSpc>
              <a:defRPr sz="3200" b="1" baseline="0"/>
            </a:lvl1pPr>
          </a:lstStyle>
          <a:p>
            <a:r>
              <a:rPr lang="fr-FR" dirty="0"/>
              <a:t>Titre de page / </a:t>
            </a:r>
            <a:br>
              <a:rPr lang="fr-FR" dirty="0"/>
            </a:br>
            <a:r>
              <a:rPr lang="fr-FR" dirty="0"/>
              <a:t>contenu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21048" y="4614331"/>
            <a:ext cx="3420000" cy="162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Texte</a:t>
            </a:r>
            <a:r>
              <a:rPr lang="fr-CH" dirty="0"/>
              <a:t>…</a:t>
            </a:r>
            <a:r>
              <a:rPr lang="fr-FR" dirty="0"/>
              <a:t> </a:t>
            </a:r>
            <a:endParaRPr lang="fr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7368" l="9890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06" y="2783281"/>
            <a:ext cx="513893" cy="4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8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6"/>
          <p:cNvGrpSpPr/>
          <p:nvPr/>
        </p:nvGrpSpPr>
        <p:grpSpPr>
          <a:xfrm>
            <a:off x="873448" y="6475968"/>
            <a:ext cx="2578100" cy="108000"/>
            <a:chOff x="2232349" y="5273675"/>
            <a:chExt cx="2578100" cy="108000"/>
          </a:xfrm>
        </p:grpSpPr>
        <p:sp>
          <p:nvSpPr>
            <p:cNvPr id="3" name="Espace réservé de la date 3"/>
            <p:cNvSpPr txBox="1">
              <a:spLocks/>
            </p:cNvSpPr>
            <p:nvPr userDrawn="1"/>
          </p:nvSpPr>
          <p:spPr>
            <a:xfrm>
              <a:off x="2844062" y="5273675"/>
              <a:ext cx="406402" cy="108000"/>
            </a:xfrm>
            <a:prstGeom prst="rect">
              <a:avLst/>
            </a:prstGeom>
          </p:spPr>
          <p:txBody>
            <a:bodyPr lIns="0" tIns="0" rIns="0" bIns="0"/>
            <a:lstStyle>
              <a:lvl1pPr>
                <a:defRPr sz="600" kern="0" spc="100">
                  <a:solidFill>
                    <a:schemeClr val="bg1">
                      <a:lumMod val="50000"/>
                    </a:schemeClr>
                  </a:solidFill>
                  <a:latin typeface="Calibri (Corps)"/>
                  <a:cs typeface="Calibri (Corps)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00" b="0" i="0" u="none" strike="noStrike" kern="0" cap="none" spc="10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 (Corps)"/>
                  <a:ea typeface="+mn-ea"/>
                  <a:cs typeface="Calibri (Corps)"/>
                </a:rPr>
                <a:t>26/09/18 </a:t>
              </a:r>
            </a:p>
          </p:txBody>
        </p:sp>
        <p:sp>
          <p:nvSpPr>
            <p:cNvPr id="4" name="ZoneTexte 3"/>
            <p:cNvSpPr txBox="1"/>
            <p:nvPr userDrawn="1"/>
          </p:nvSpPr>
          <p:spPr>
            <a:xfrm>
              <a:off x="2232349" y="5273675"/>
              <a:ext cx="25781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00" kern="0" spc="100" dirty="0" err="1">
                  <a:solidFill>
                    <a:schemeClr val="bg1">
                      <a:lumMod val="50000"/>
                    </a:schemeClr>
                  </a:solidFill>
                </a:rPr>
                <a:t>Prométerre</a:t>
              </a:r>
              <a:r>
                <a:rPr lang="fr-FR" sz="600" kern="0" spc="100" dirty="0">
                  <a:solidFill>
                    <a:schemeClr val="bg1">
                      <a:lumMod val="50000"/>
                    </a:schemeClr>
                  </a:solidFill>
                </a:rPr>
                <a:t> |                | crédits &amp; copyrights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6207450" y="260350"/>
            <a:ext cx="25781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750" b="1" kern="0" cap="all" spc="100" dirty="0">
                <a:solidFill>
                  <a:schemeClr val="bg1">
                    <a:lumMod val="50000"/>
                  </a:schemeClr>
                </a:solidFill>
              </a:rPr>
              <a:t>Titre de la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0" b="1717"/>
          <a:stretch/>
        </p:blipFill>
        <p:spPr>
          <a:xfrm>
            <a:off x="-177484" y="11569"/>
            <a:ext cx="9321484" cy="68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3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1" r:id="rId18"/>
    <p:sldLayoutId id="2147483692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4.png"/><Relationship Id="rId7" Type="http://schemas.openxmlformats.org/officeDocument/2006/relationships/image" Target="../media/image6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/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346" y="104718"/>
            <a:ext cx="2315468" cy="2080083"/>
          </a:xfr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156394" y="2251591"/>
            <a:ext cx="4588566" cy="790441"/>
          </a:xfrm>
        </p:spPr>
        <p:txBody>
          <a:bodyPr/>
          <a:lstStyle/>
          <a:p>
            <a:r>
              <a:rPr lang="fr-CH" dirty="0"/>
              <a:t>Monitoring scientifique : 1ers résultats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85198" y="3256814"/>
            <a:ext cx="5359762" cy="520860"/>
          </a:xfrm>
        </p:spPr>
        <p:txBody>
          <a:bodyPr/>
          <a:lstStyle/>
          <a:p>
            <a:r>
              <a:rPr lang="fr-CH" sz="2000" b="1" dirty="0">
                <a:solidFill>
                  <a:schemeClr val="tx1"/>
                </a:solidFill>
              </a:rPr>
              <a:t>Analyse des données de la campagne 2019 - 2020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205187" y="4171907"/>
            <a:ext cx="6517798" cy="11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2pPr>
            <a:lvl3pPr marL="534988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3pPr>
            <a:lvl4pPr marL="714375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4pPr>
            <a:lvl5pPr marL="900113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5pPr>
            <a:lvl6pPr marL="1357313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1814513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271713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2728913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sz="1800" kern="0" dirty="0"/>
              <a:t>Julie Buchmann</a:t>
            </a:r>
            <a:r>
              <a:rPr lang="de-CH" sz="1800" kern="0" baseline="30000" dirty="0"/>
              <a:t>2</a:t>
            </a:r>
            <a:r>
              <a:rPr lang="de-CH" sz="1800" kern="0" dirty="0"/>
              <a:t>, Solène Clémence</a:t>
            </a:r>
            <a:r>
              <a:rPr lang="de-CH" sz="1800" kern="0" baseline="30000" dirty="0"/>
              <a:t>4</a:t>
            </a:r>
            <a:r>
              <a:rPr lang="de-CH" sz="1800" kern="0" dirty="0"/>
              <a:t>, Katja Feldmann</a:t>
            </a:r>
            <a:r>
              <a:rPr lang="de-CH" sz="1800" kern="0" baseline="30000" dirty="0"/>
              <a:t>5</a:t>
            </a:r>
            <a:r>
              <a:rPr lang="de-CH" sz="1800" kern="0" dirty="0"/>
              <a:t>, Max Fuchs</a:t>
            </a:r>
            <a:r>
              <a:rPr lang="de-CH" sz="1800" kern="0" baseline="30000" dirty="0"/>
              <a:t>2</a:t>
            </a:r>
            <a:r>
              <a:rPr lang="de-CH" sz="1800" kern="0" dirty="0"/>
              <a:t>, Philippe Jeanneret</a:t>
            </a:r>
            <a:r>
              <a:rPr lang="de-CH" sz="1800" kern="0" baseline="30000" dirty="0"/>
              <a:t>5</a:t>
            </a:r>
            <a:r>
              <a:rPr lang="de-CH" sz="1800" kern="0" dirty="0"/>
              <a:t>, Anne-Valentine de Jong</a:t>
            </a:r>
            <a:r>
              <a:rPr lang="de-CH" sz="1800" kern="0" baseline="30000" dirty="0"/>
              <a:t>1</a:t>
            </a:r>
            <a:r>
              <a:rPr lang="de-CH" sz="1800" kern="0" dirty="0"/>
              <a:t>, Sandie Masson</a:t>
            </a:r>
            <a:r>
              <a:rPr lang="de-CH" sz="1800" kern="0" baseline="30000" dirty="0"/>
              <a:t>2</a:t>
            </a:r>
            <a:r>
              <a:rPr lang="de-CH" sz="1800" kern="0" dirty="0"/>
              <a:t>, Andrea Seiler</a:t>
            </a:r>
            <a:r>
              <a:rPr lang="de-CH" sz="1800" kern="0" baseline="30000" dirty="0"/>
              <a:t>3</a:t>
            </a:r>
            <a:r>
              <a:rPr lang="de-CH" sz="1800" kern="0" dirty="0"/>
              <a:t>,Thomas Steinger</a:t>
            </a:r>
            <a:r>
              <a:rPr lang="de-CH" sz="1800" kern="0" baseline="30000" dirty="0"/>
              <a:t>1</a:t>
            </a:r>
            <a:r>
              <a:rPr lang="de-CH" sz="1800" kern="0" dirty="0"/>
              <a:t>, Susanne Vogelgsang</a:t>
            </a:r>
            <a:r>
              <a:rPr lang="de-CH" sz="1800" kern="0" baseline="30000" dirty="0"/>
              <a:t>3</a:t>
            </a:r>
            <a:r>
              <a:rPr lang="de-CH" sz="1800" kern="0" dirty="0"/>
              <a:t>, Judith Wirth</a:t>
            </a:r>
            <a:r>
              <a:rPr lang="de-CH" sz="1800" kern="0" baseline="30000" dirty="0"/>
              <a:t>2</a:t>
            </a:r>
            <a:r>
              <a:rPr lang="de-CH" sz="1800" kern="0" dirty="0"/>
              <a:t>, Alexander Zorn</a:t>
            </a:r>
            <a:r>
              <a:rPr lang="de-CH" sz="1800" kern="0" baseline="30000" dirty="0"/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8252" y="5287115"/>
            <a:ext cx="5746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/>
              <a:t>1 Entomologie Acker- und Weinbau</a:t>
            </a:r>
          </a:p>
          <a:p>
            <a:r>
              <a:rPr lang="de-CH" sz="1200" dirty="0"/>
              <a:t>2 </a:t>
            </a:r>
            <a:r>
              <a:rPr lang="de-CH" sz="1200" dirty="0" err="1"/>
              <a:t>Herbologie</a:t>
            </a:r>
            <a:r>
              <a:rPr lang="de-CH" sz="1200" dirty="0"/>
              <a:t> Ackerbau</a:t>
            </a:r>
          </a:p>
          <a:p>
            <a:r>
              <a:rPr lang="de-CH" sz="1200" dirty="0"/>
              <a:t>3 Ökologischer Pflanzenschutz im Ackerbau</a:t>
            </a:r>
          </a:p>
          <a:p>
            <a:r>
              <a:rPr lang="de-CH" sz="1200" dirty="0"/>
              <a:t>4 Unternehmensführung und Wertschöpfung</a:t>
            </a:r>
          </a:p>
          <a:p>
            <a:r>
              <a:rPr lang="de-CH" sz="1200" dirty="0"/>
              <a:t>5 Agrarlandschaft und Biodiversität</a:t>
            </a:r>
          </a:p>
        </p:txBody>
      </p:sp>
    </p:spTree>
    <p:extLst>
      <p:ext uri="{BB962C8B-B14F-4D97-AF65-F5344CB8AC3E}">
        <p14:creationId xmlns:p14="http://schemas.microsoft.com/office/powerpoint/2010/main" val="3096490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4108" y="698931"/>
            <a:ext cx="7165340" cy="558801"/>
          </a:xfrm>
        </p:spPr>
        <p:txBody>
          <a:bodyPr/>
          <a:lstStyle/>
          <a:p>
            <a:r>
              <a:rPr lang="fr-CH" sz="2800" dirty="0"/>
              <a:t>Nombre d’espèces (richesse spécifique)</a:t>
            </a:r>
            <a:endParaRPr lang="de-CH" sz="2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98" y="1554801"/>
            <a:ext cx="3688892" cy="4497859"/>
          </a:xfrm>
          <a:prstGeom prst="rect">
            <a:avLst/>
          </a:prstGeom>
        </p:spPr>
      </p:pic>
      <p:sp>
        <p:nvSpPr>
          <p:cNvPr id="12" name="Espace réservé du texte 3"/>
          <p:cNvSpPr>
            <a:spLocks noGrp="1"/>
          </p:cNvSpPr>
          <p:nvPr>
            <p:ph type="body" idx="1"/>
          </p:nvPr>
        </p:nvSpPr>
        <p:spPr>
          <a:xfrm>
            <a:off x="1664203" y="1234920"/>
            <a:ext cx="1901957" cy="639762"/>
          </a:xfrm>
        </p:spPr>
        <p:txBody>
          <a:bodyPr/>
          <a:lstStyle/>
          <a:p>
            <a:r>
              <a:rPr lang="fr-CH" dirty="0"/>
              <a:t>Avant récolte										</a:t>
            </a:r>
            <a:endParaRPr lang="de-CH" dirty="0"/>
          </a:p>
        </p:txBody>
      </p:sp>
      <p:sp>
        <p:nvSpPr>
          <p:cNvPr id="14" name="ZoneTexte 13"/>
          <p:cNvSpPr txBox="1"/>
          <p:nvPr/>
        </p:nvSpPr>
        <p:spPr>
          <a:xfrm>
            <a:off x="5816988" y="6012147"/>
            <a:ext cx="170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</a:rPr>
              <a:t>Buchmann Julie</a:t>
            </a:r>
            <a:endParaRPr lang="de-CH" sz="1100" dirty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131" y="1377095"/>
            <a:ext cx="2481287" cy="243251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595" y="1377094"/>
            <a:ext cx="2402032" cy="243251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131" y="3875789"/>
            <a:ext cx="2359356" cy="24386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54498" y="1181617"/>
            <a:ext cx="15440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 i="1" dirty="0" err="1"/>
              <a:t>Euphorbia</a:t>
            </a:r>
            <a:r>
              <a:rPr lang="fr-CH" sz="1050" dirty="0"/>
              <a:t> </a:t>
            </a:r>
            <a:r>
              <a:rPr lang="fr-CH" sz="1050" i="1" dirty="0" err="1"/>
              <a:t>platyphyllos</a:t>
            </a:r>
            <a:endParaRPr lang="de-CH" sz="105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478136" y="1181617"/>
            <a:ext cx="15440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 i="1" dirty="0"/>
              <a:t>Cardamine </a:t>
            </a:r>
            <a:r>
              <a:rPr lang="fr-CH" sz="1050" i="1" dirty="0" err="1"/>
              <a:t>hirsuta</a:t>
            </a:r>
            <a:endParaRPr lang="de-CH" sz="105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214789" y="5864694"/>
            <a:ext cx="5883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n=10</a:t>
            </a:r>
            <a:endParaRPr lang="de-CH" sz="9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630651" y="5880536"/>
            <a:ext cx="588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n=4	</a:t>
            </a:r>
            <a:endParaRPr lang="de-CH" sz="9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982715" y="5864981"/>
            <a:ext cx="5883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n=4</a:t>
            </a:r>
            <a:endParaRPr lang="de-CH" sz="9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321013" y="5875800"/>
            <a:ext cx="5883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n=7</a:t>
            </a:r>
            <a:endParaRPr lang="de-CH" sz="900" dirty="0"/>
          </a:p>
        </p:txBody>
      </p:sp>
      <p:sp>
        <p:nvSpPr>
          <p:cNvPr id="19" name="ZoneTexte 18"/>
          <p:cNvSpPr txBox="1"/>
          <p:nvPr/>
        </p:nvSpPr>
        <p:spPr>
          <a:xfrm>
            <a:off x="2664885" y="5872050"/>
            <a:ext cx="5883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n=1</a:t>
            </a:r>
            <a:endParaRPr lang="de-CH" sz="9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401561" y="5868712"/>
            <a:ext cx="5883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n=1</a:t>
            </a:r>
            <a:endParaRPr lang="de-CH" sz="9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039957" y="5879599"/>
            <a:ext cx="5883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n=4</a:t>
            </a:r>
            <a:endParaRPr lang="de-CH" sz="9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521474" y="6232355"/>
            <a:ext cx="15440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 i="1" dirty="0" err="1"/>
              <a:t>Malva</a:t>
            </a:r>
            <a:r>
              <a:rPr lang="fr-CH" sz="1050" i="1" dirty="0"/>
              <a:t> </a:t>
            </a:r>
            <a:r>
              <a:rPr lang="fr-CH" sz="1050" i="1" dirty="0" err="1"/>
              <a:t>sylvestris</a:t>
            </a:r>
            <a:endParaRPr lang="de-CH" sz="105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3455" y="4200678"/>
            <a:ext cx="2385114" cy="1788835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432204" y="6259108"/>
            <a:ext cx="15440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 i="1" dirty="0" err="1"/>
              <a:t>Lysimachia</a:t>
            </a:r>
            <a:r>
              <a:rPr lang="fr-CH" sz="1050" i="1" dirty="0"/>
              <a:t> </a:t>
            </a:r>
            <a:r>
              <a:rPr lang="fr-CH" sz="1050" i="1" dirty="0" err="1"/>
              <a:t>foemina</a:t>
            </a:r>
            <a:endParaRPr lang="de-CH" sz="1050" i="1" dirty="0"/>
          </a:p>
        </p:txBody>
      </p:sp>
    </p:spTree>
    <p:extLst>
      <p:ext uri="{BB962C8B-B14F-4D97-AF65-F5344CB8AC3E}">
        <p14:creationId xmlns:p14="http://schemas.microsoft.com/office/powerpoint/2010/main" val="164385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5760" y="677160"/>
            <a:ext cx="5040000" cy="558801"/>
          </a:xfrm>
        </p:spPr>
        <p:txBody>
          <a:bodyPr/>
          <a:lstStyle/>
          <a:p>
            <a:r>
              <a:rPr lang="fr-CH" dirty="0"/>
              <a:t>Cadres </a:t>
            </a:r>
            <a:endParaRPr lang="de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896307" y="1235961"/>
            <a:ext cx="7826401" cy="639762"/>
          </a:xfrm>
        </p:spPr>
        <p:txBody>
          <a:bodyPr/>
          <a:lstStyle/>
          <a:p>
            <a:r>
              <a:rPr lang="fr-CH" dirty="0"/>
              <a:t>Estimation de pourcentages de volumes adventices et cultures avant récolte</a:t>
            </a:r>
            <a:endParaRPr lang="de-CH" dirty="0"/>
          </a:p>
        </p:txBody>
      </p:sp>
      <p:sp>
        <p:nvSpPr>
          <p:cNvPr id="7" name="ZoneTexte 6"/>
          <p:cNvSpPr txBox="1"/>
          <p:nvPr/>
        </p:nvSpPr>
        <p:spPr>
          <a:xfrm>
            <a:off x="4903470" y="1875723"/>
            <a:ext cx="3417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H" dirty="0"/>
              <a:t>n = nombre de cadres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H" dirty="0"/>
              <a:t>Volume adventices très faible et non significatifs dans céréales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H" dirty="0"/>
              <a:t>Volumes importants dans colza, pdt, pois</a:t>
            </a:r>
            <a:endParaRPr lang="de-CH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53" y="2137410"/>
            <a:ext cx="3052714" cy="37277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6307" y="1768078"/>
            <a:ext cx="318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Toutes cultures confondues</a:t>
            </a:r>
            <a:endParaRPr lang="de-CH" dirty="0"/>
          </a:p>
        </p:txBody>
      </p:sp>
      <p:sp>
        <p:nvSpPr>
          <p:cNvPr id="11" name="Rectangle 10"/>
          <p:cNvSpPr/>
          <p:nvPr/>
        </p:nvSpPr>
        <p:spPr>
          <a:xfrm>
            <a:off x="1200150" y="3511549"/>
            <a:ext cx="467433" cy="14479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tangle 11"/>
          <p:cNvSpPr/>
          <p:nvPr/>
        </p:nvSpPr>
        <p:spPr>
          <a:xfrm>
            <a:off x="2205037" y="3276600"/>
            <a:ext cx="450057" cy="16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tangle 12"/>
          <p:cNvSpPr/>
          <p:nvPr/>
        </p:nvSpPr>
        <p:spPr>
          <a:xfrm>
            <a:off x="3375283" y="3714750"/>
            <a:ext cx="122773" cy="128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786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1384300" y="703579"/>
            <a:ext cx="5040000" cy="558801"/>
          </a:xfrm>
        </p:spPr>
        <p:txBody>
          <a:bodyPr/>
          <a:lstStyle/>
          <a:p>
            <a:r>
              <a:rPr lang="fr-CH" dirty="0"/>
              <a:t>Cadres </a:t>
            </a:r>
            <a:endParaRPr lang="de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15" y="1940175"/>
            <a:ext cx="3822105" cy="46672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2" y="1940175"/>
            <a:ext cx="3858022" cy="47110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09661" y="1570843"/>
            <a:ext cx="235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Blé</a:t>
            </a:r>
            <a:endParaRPr lang="de-CH" dirty="0"/>
          </a:p>
        </p:txBody>
      </p:sp>
      <p:sp>
        <p:nvSpPr>
          <p:cNvPr id="9" name="ZoneTexte 8"/>
          <p:cNvSpPr txBox="1"/>
          <p:nvPr/>
        </p:nvSpPr>
        <p:spPr>
          <a:xfrm>
            <a:off x="6373640" y="1570843"/>
            <a:ext cx="235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Colza</a:t>
            </a:r>
            <a:endParaRPr lang="de-CH" dirty="0"/>
          </a:p>
        </p:txBody>
      </p:sp>
      <p:sp>
        <p:nvSpPr>
          <p:cNvPr id="2" name="Rectangle 1"/>
          <p:cNvSpPr/>
          <p:nvPr/>
        </p:nvSpPr>
        <p:spPr>
          <a:xfrm>
            <a:off x="958590" y="3083161"/>
            <a:ext cx="571500" cy="240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tangle 12"/>
          <p:cNvSpPr/>
          <p:nvPr/>
        </p:nvSpPr>
        <p:spPr>
          <a:xfrm>
            <a:off x="3675321" y="3917465"/>
            <a:ext cx="151348" cy="15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tangle 13"/>
          <p:cNvSpPr/>
          <p:nvPr/>
        </p:nvSpPr>
        <p:spPr>
          <a:xfrm>
            <a:off x="2204735" y="3021806"/>
            <a:ext cx="566661" cy="2461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tangle 14"/>
          <p:cNvSpPr/>
          <p:nvPr/>
        </p:nvSpPr>
        <p:spPr>
          <a:xfrm>
            <a:off x="5557026" y="3779044"/>
            <a:ext cx="571500" cy="15898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tangle 15"/>
          <p:cNvSpPr/>
          <p:nvPr/>
        </p:nvSpPr>
        <p:spPr>
          <a:xfrm>
            <a:off x="6810862" y="3447337"/>
            <a:ext cx="571500" cy="19215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ectangle 16"/>
          <p:cNvSpPr/>
          <p:nvPr/>
        </p:nvSpPr>
        <p:spPr>
          <a:xfrm>
            <a:off x="8295812" y="3938275"/>
            <a:ext cx="148968" cy="15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8967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662" y="3125765"/>
            <a:ext cx="5339764" cy="3231962"/>
          </a:xfrm>
          <a:prstGeom prst="rect">
            <a:avLst/>
          </a:prstGeom>
        </p:spPr>
      </p:pic>
      <p:sp>
        <p:nvSpPr>
          <p:cNvPr id="6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729527" y="1504330"/>
            <a:ext cx="7826400" cy="3060000"/>
          </a:xfrm>
        </p:spPr>
        <p:txBody>
          <a:bodyPr/>
          <a:lstStyle/>
          <a:p>
            <a:r>
              <a:rPr lang="fr-CH" sz="1800" dirty="0"/>
              <a:t>Les masses des adventices, de la culture et sous semis ont été pesées séparément</a:t>
            </a:r>
          </a:p>
          <a:p>
            <a:r>
              <a:rPr lang="fr-CH" sz="1800" dirty="0"/>
              <a:t>Ces masses ont été ramenées en %</a:t>
            </a:r>
          </a:p>
          <a:p>
            <a:r>
              <a:rPr lang="fr-CH" sz="1800" dirty="0"/>
              <a:t>Graphique présente les % du poids des adventices sur la part de culture</a:t>
            </a:r>
            <a:endParaRPr lang="de-CH" sz="1800" dirty="0"/>
          </a:p>
        </p:txBody>
      </p: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1407160" y="758173"/>
            <a:ext cx="5040000" cy="558801"/>
          </a:xfrm>
        </p:spPr>
        <p:txBody>
          <a:bodyPr/>
          <a:lstStyle/>
          <a:p>
            <a:r>
              <a:rPr lang="fr-CH" dirty="0"/>
              <a:t>Biomasses (avant récolte)</a:t>
            </a:r>
            <a:endParaRPr lang="de-CH" dirty="0"/>
          </a:p>
        </p:txBody>
      </p:sp>
      <p:sp>
        <p:nvSpPr>
          <p:cNvPr id="9" name="ZoneTexte 8"/>
          <p:cNvSpPr txBox="1"/>
          <p:nvPr/>
        </p:nvSpPr>
        <p:spPr>
          <a:xfrm>
            <a:off x="3256070" y="2662755"/>
            <a:ext cx="44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Toutes cultures confondues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76185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84300" y="692149"/>
            <a:ext cx="5040000" cy="558801"/>
          </a:xfrm>
        </p:spPr>
        <p:txBody>
          <a:bodyPr/>
          <a:lstStyle/>
          <a:p>
            <a:r>
              <a:rPr lang="fr-CH" dirty="0"/>
              <a:t>Biomasses (avant récolte)</a:t>
            </a:r>
            <a:endParaRPr lang="de-CH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433" y="3328715"/>
            <a:ext cx="4327567" cy="27687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41" y="1529196"/>
            <a:ext cx="4541546" cy="290564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80289" y="4421077"/>
            <a:ext cx="834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/>
              <a:t>n=10</a:t>
            </a:r>
            <a:endParaRPr lang="de-CH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5539408" y="6097457"/>
            <a:ext cx="3779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/>
              <a:t>n=31 (18 blés, 10 orges, 3 épeautres)</a:t>
            </a:r>
            <a:endParaRPr lang="de-CH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1101020" y="2569632"/>
            <a:ext cx="128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1768 kg/ha</a:t>
            </a:r>
            <a:endParaRPr lang="de-CH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2624140" y="2569632"/>
            <a:ext cx="128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1581 kg/ha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303418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27" y="1250950"/>
            <a:ext cx="4638675" cy="469582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1384300" y="692149"/>
            <a:ext cx="5040000" cy="558801"/>
          </a:xfrm>
        </p:spPr>
        <p:txBody>
          <a:bodyPr/>
          <a:lstStyle/>
          <a:p>
            <a:r>
              <a:rPr lang="fr-CH" dirty="0"/>
              <a:t>Biomasses (avant récolte)</a:t>
            </a:r>
            <a:endParaRPr lang="de-CH" dirty="0"/>
          </a:p>
        </p:txBody>
      </p:sp>
      <p:sp>
        <p:nvSpPr>
          <p:cNvPr id="7" name="ZoneTexte 6"/>
          <p:cNvSpPr txBox="1"/>
          <p:nvPr/>
        </p:nvSpPr>
        <p:spPr>
          <a:xfrm>
            <a:off x="4237261" y="5946775"/>
            <a:ext cx="1262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/>
              <a:t>n=6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79445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69950" y="1092199"/>
            <a:ext cx="8022590" cy="558801"/>
          </a:xfrm>
        </p:spPr>
        <p:txBody>
          <a:bodyPr/>
          <a:lstStyle/>
          <a:p>
            <a:r>
              <a:rPr lang="fr-CH" dirty="0"/>
              <a:t>Corrélation méthode volumes-biomasses (exemple du blé)</a:t>
            </a:r>
            <a:endParaRPr lang="de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48" y="1978660"/>
            <a:ext cx="5666992" cy="34143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389950" y="5536049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R²=0.8025438</a:t>
            </a:r>
            <a:endParaRPr lang="de-CH" dirty="0"/>
          </a:p>
        </p:txBody>
      </p:sp>
      <p:sp>
        <p:nvSpPr>
          <p:cNvPr id="3" name="ZoneTexte 2"/>
          <p:cNvSpPr txBox="1"/>
          <p:nvPr/>
        </p:nvSpPr>
        <p:spPr>
          <a:xfrm>
            <a:off x="1691640" y="553604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n=18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8628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17552" y="1498098"/>
            <a:ext cx="3423497" cy="521202"/>
          </a:xfrm>
        </p:spPr>
        <p:txBody>
          <a:bodyPr/>
          <a:lstStyle/>
          <a:p>
            <a:r>
              <a:rPr lang="fr-CH" dirty="0"/>
              <a:t>Résultats ravageurs</a:t>
            </a:r>
            <a:endParaRPr lang="en-US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76493"/>
              </p:ext>
            </p:extLst>
          </p:nvPr>
        </p:nvGraphicFramePr>
        <p:xfrm>
          <a:off x="717552" y="3316182"/>
          <a:ext cx="326707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val="3718370271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1947086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Colza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30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Témoin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Insecticide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23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Innovante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Push-pull</a:t>
                      </a:r>
                      <a:r>
                        <a:rPr lang="fr-CH" baseline="0" dirty="0"/>
                        <a:t> et s</a:t>
                      </a:r>
                      <a:r>
                        <a:rPr lang="fr-CH" dirty="0"/>
                        <a:t>ous-semis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164577"/>
                  </a:ext>
                </a:extLst>
              </a:tr>
            </a:tbl>
          </a:graphicData>
        </a:graphic>
      </p:graphicFrame>
      <p:sp>
        <p:nvSpPr>
          <p:cNvPr id="12" name="Espace réservé du texte 10"/>
          <p:cNvSpPr>
            <a:spLocks noGrp="1"/>
          </p:cNvSpPr>
          <p:nvPr>
            <p:ph type="body" sz="half" idx="2"/>
          </p:nvPr>
        </p:nvSpPr>
        <p:spPr>
          <a:xfrm>
            <a:off x="641089" y="2308647"/>
            <a:ext cx="3420000" cy="2015070"/>
          </a:xfrm>
        </p:spPr>
        <p:txBody>
          <a:bodyPr/>
          <a:lstStyle/>
          <a:p>
            <a:r>
              <a:rPr lang="fr-CH" sz="1800" dirty="0"/>
              <a:t>Mesures principalement utilisées pour lutter contre les ravageurs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3776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230288"/>
            <a:ext cx="5040000" cy="558801"/>
          </a:xfrm>
        </p:spPr>
        <p:txBody>
          <a:bodyPr/>
          <a:lstStyle/>
          <a:p>
            <a:r>
              <a:rPr lang="de-CH" dirty="0" err="1"/>
              <a:t>Ravageurs</a:t>
            </a:r>
            <a:r>
              <a:rPr lang="de-CH" dirty="0"/>
              <a:t> du </a:t>
            </a:r>
            <a:r>
              <a:rPr lang="de-CH" dirty="0" err="1"/>
              <a:t>colza</a:t>
            </a:r>
            <a:endParaRPr lang="fr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860" y="1303596"/>
            <a:ext cx="2452258" cy="4724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398" y="1303596"/>
            <a:ext cx="2452258" cy="4724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088" y="1303596"/>
            <a:ext cx="2452258" cy="47246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659" y="972167"/>
            <a:ext cx="7949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b="1" dirty="0" err="1"/>
              <a:t>Altise</a:t>
            </a:r>
            <a:r>
              <a:rPr lang="de-CH" b="1" dirty="0"/>
              <a:t>                                      </a:t>
            </a:r>
            <a:r>
              <a:rPr lang="de-CH" b="1" dirty="0" err="1"/>
              <a:t>Charançon</a:t>
            </a:r>
            <a:r>
              <a:rPr lang="de-CH" b="1" dirty="0"/>
              <a:t> de la </a:t>
            </a:r>
            <a:r>
              <a:rPr lang="de-CH" b="1" dirty="0" err="1"/>
              <a:t>tige</a:t>
            </a:r>
            <a:r>
              <a:rPr lang="de-CH" b="1" dirty="0"/>
              <a:t>                 </a:t>
            </a:r>
            <a:r>
              <a:rPr lang="de-CH" b="1" dirty="0" err="1"/>
              <a:t>Charançon</a:t>
            </a:r>
            <a:r>
              <a:rPr lang="de-CH" b="1" dirty="0"/>
              <a:t> des </a:t>
            </a:r>
            <a:r>
              <a:rPr lang="de-CH" b="1" dirty="0" err="1"/>
              <a:t>siliques</a:t>
            </a:r>
            <a:endParaRPr lang="fr-CH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6930" y="148394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00BCC1"/>
                </a:solidFill>
              </a:rPr>
              <a:t>insecticide</a:t>
            </a:r>
            <a:endParaRPr lang="fr-CH" sz="1400" dirty="0">
              <a:solidFill>
                <a:srgbClr val="00BCC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74566" y="1544338"/>
            <a:ext cx="677486" cy="4155382"/>
            <a:chOff x="7774566" y="1544338"/>
            <a:chExt cx="677486" cy="4155382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7463640" y="1910343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err="1">
                  <a:solidFill>
                    <a:srgbClr val="F8766D"/>
                  </a:solidFill>
                </a:rPr>
                <a:t>sous-semis</a:t>
              </a:r>
              <a:endParaRPr lang="de-CH" sz="1400" dirty="0">
                <a:solidFill>
                  <a:srgbClr val="F8766D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7436172" y="4003858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err="1">
                  <a:solidFill>
                    <a:srgbClr val="F8766D"/>
                  </a:solidFill>
                </a:rPr>
                <a:t>sous-semis</a:t>
              </a:r>
              <a:endParaRPr lang="fr-CH" sz="1400" dirty="0">
                <a:solidFill>
                  <a:srgbClr val="F8766D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7632916" y="4013334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err="1">
                  <a:solidFill>
                    <a:srgbClr val="00BCC1"/>
                  </a:solidFill>
                </a:rPr>
                <a:t>sous-semis</a:t>
              </a:r>
              <a:endParaRPr lang="fr-CH" sz="1400" dirty="0">
                <a:solidFill>
                  <a:srgbClr val="00BCC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7439717" y="5044073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err="1">
                  <a:solidFill>
                    <a:srgbClr val="F8766D"/>
                  </a:solidFill>
                </a:rPr>
                <a:t>sous-semis</a:t>
              </a:r>
              <a:endParaRPr lang="fr-CH" sz="1400" dirty="0">
                <a:solidFill>
                  <a:srgbClr val="F8766D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7636461" y="5053549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err="1">
                  <a:solidFill>
                    <a:srgbClr val="00BCC1"/>
                  </a:solidFill>
                </a:rPr>
                <a:t>sous-semis</a:t>
              </a:r>
              <a:endParaRPr lang="fr-CH" sz="1400" dirty="0">
                <a:solidFill>
                  <a:srgbClr val="00BCC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7602273" y="1905943"/>
              <a:ext cx="10309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dirty="0" err="1">
                  <a:solidFill>
                    <a:srgbClr val="F8766D"/>
                  </a:solidFill>
                </a:rPr>
                <a:t>var</a:t>
              </a:r>
              <a:r>
                <a:rPr lang="de-CH" sz="1400" dirty="0">
                  <a:solidFill>
                    <a:srgbClr val="F8766D"/>
                  </a:solidFill>
                </a:rPr>
                <a:t> </a:t>
              </a:r>
              <a:r>
                <a:rPr lang="de-CH" sz="1400" dirty="0" err="1">
                  <a:solidFill>
                    <a:srgbClr val="F8766D"/>
                  </a:solidFill>
                </a:rPr>
                <a:t>précoce</a:t>
              </a:r>
              <a:endParaRPr lang="fr-CH" sz="1400" dirty="0">
                <a:solidFill>
                  <a:srgbClr val="F8766D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7461861" y="2950561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err="1">
                  <a:solidFill>
                    <a:srgbClr val="F8766D"/>
                  </a:solidFill>
                </a:rPr>
                <a:t>sous-semis</a:t>
              </a:r>
              <a:endParaRPr lang="de-CH" sz="1400" dirty="0">
                <a:solidFill>
                  <a:srgbClr val="F8766D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7600494" y="2946161"/>
              <a:ext cx="10309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dirty="0" err="1">
                  <a:solidFill>
                    <a:srgbClr val="F8766D"/>
                  </a:solidFill>
                </a:rPr>
                <a:t>var</a:t>
              </a:r>
              <a:r>
                <a:rPr lang="de-CH" sz="1400" dirty="0">
                  <a:solidFill>
                    <a:srgbClr val="F8766D"/>
                  </a:solidFill>
                </a:rPr>
                <a:t> </a:t>
              </a:r>
              <a:r>
                <a:rPr lang="de-CH" sz="1400" dirty="0" err="1">
                  <a:solidFill>
                    <a:srgbClr val="F8766D"/>
                  </a:solidFill>
                </a:rPr>
                <a:t>précoce</a:t>
              </a:r>
              <a:endParaRPr lang="fr-CH" sz="1400" dirty="0">
                <a:solidFill>
                  <a:srgbClr val="F8766D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7817904" y="1909181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err="1">
                  <a:solidFill>
                    <a:srgbClr val="00BCC1"/>
                  </a:solidFill>
                </a:rPr>
                <a:t>insecticide</a:t>
              </a:r>
              <a:endParaRPr lang="fr-CH" sz="1400" dirty="0">
                <a:solidFill>
                  <a:srgbClr val="00BCC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014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201585" y="493591"/>
            <a:ext cx="3423497" cy="465141"/>
          </a:xfrm>
        </p:spPr>
        <p:txBody>
          <a:bodyPr/>
          <a:lstStyle/>
          <a:p>
            <a:r>
              <a:rPr lang="fr-CH" dirty="0" err="1"/>
              <a:t>Méligèthes</a:t>
            </a:r>
            <a:r>
              <a:rPr lang="fr-CH" dirty="0"/>
              <a:t> du colza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514"/>
            <a:ext cx="2857500" cy="550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1189" y="2177971"/>
            <a:ext cx="61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55/57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214740" y="2198720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51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0" name="TextBox 9"/>
          <p:cNvSpPr txBox="1"/>
          <p:nvPr/>
        </p:nvSpPr>
        <p:spPr>
          <a:xfrm>
            <a:off x="2488220" y="2202895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59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207527" y="4621632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53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3" name="TextBox 12"/>
          <p:cNvSpPr txBox="1"/>
          <p:nvPr/>
        </p:nvSpPr>
        <p:spPr>
          <a:xfrm>
            <a:off x="1170947" y="4612299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57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4" name="TextBox 13"/>
          <p:cNvSpPr txBox="1"/>
          <p:nvPr/>
        </p:nvSpPr>
        <p:spPr>
          <a:xfrm>
            <a:off x="2525803" y="4621735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59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200526" y="3399537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55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6" name="TextBox 15"/>
          <p:cNvSpPr txBox="1"/>
          <p:nvPr/>
        </p:nvSpPr>
        <p:spPr>
          <a:xfrm>
            <a:off x="1151999" y="3394809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57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7" name="TextBox 16"/>
          <p:cNvSpPr txBox="1"/>
          <p:nvPr/>
        </p:nvSpPr>
        <p:spPr>
          <a:xfrm>
            <a:off x="2488218" y="3399748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59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8" name="TextBox 17"/>
          <p:cNvSpPr txBox="1"/>
          <p:nvPr/>
        </p:nvSpPr>
        <p:spPr>
          <a:xfrm>
            <a:off x="207526" y="5870246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57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19" name="TextBox 18"/>
          <p:cNvSpPr txBox="1"/>
          <p:nvPr/>
        </p:nvSpPr>
        <p:spPr>
          <a:xfrm>
            <a:off x="1371019" y="5852728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/>
              <a:t>59</a:t>
            </a:r>
            <a:r>
              <a:rPr lang="de-CH" sz="2000" dirty="0"/>
              <a:t> </a:t>
            </a:r>
            <a:endParaRPr lang="fr-CH" sz="2000" dirty="0" err="1"/>
          </a:p>
        </p:txBody>
      </p:sp>
      <p:sp>
        <p:nvSpPr>
          <p:cNvPr id="20" name="Rectangle 19"/>
          <p:cNvSpPr/>
          <p:nvPr/>
        </p:nvSpPr>
        <p:spPr>
          <a:xfrm>
            <a:off x="4928308" y="14929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b="1" dirty="0" err="1"/>
              <a:t>Seuils</a:t>
            </a:r>
            <a:r>
              <a:rPr lang="de-CH" b="1" dirty="0"/>
              <a:t> </a:t>
            </a:r>
            <a:r>
              <a:rPr lang="de-CH" b="1" dirty="0" err="1"/>
              <a:t>d’intervention</a:t>
            </a:r>
            <a:r>
              <a:rPr lang="de-CH" b="1" dirty="0"/>
              <a:t> (</a:t>
            </a:r>
            <a:r>
              <a:rPr lang="de-CH" b="1" dirty="0" err="1"/>
              <a:t>dès</a:t>
            </a:r>
            <a:r>
              <a:rPr lang="de-CH" b="1" dirty="0"/>
              <a:t> 2021)</a:t>
            </a:r>
            <a:endParaRPr lang="fr-CH" b="1" dirty="0"/>
          </a:p>
          <a:p>
            <a:r>
              <a:rPr lang="fr-CH" dirty="0"/>
              <a:t>BBCH 53 − 55:  6 </a:t>
            </a:r>
            <a:r>
              <a:rPr lang="fr-CH" dirty="0" err="1"/>
              <a:t>méligèthes</a:t>
            </a:r>
            <a:r>
              <a:rPr lang="fr-CH" dirty="0"/>
              <a:t> / plante </a:t>
            </a:r>
          </a:p>
          <a:p>
            <a:r>
              <a:rPr lang="fr-CH" dirty="0"/>
              <a:t>BBCH 57 − 59: 10 </a:t>
            </a:r>
            <a:r>
              <a:rPr lang="fr-CH" dirty="0" err="1"/>
              <a:t>méligèthes</a:t>
            </a:r>
            <a:r>
              <a:rPr lang="fr-CH" dirty="0"/>
              <a:t> / plante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5253" y="1297206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err="1">
                <a:solidFill>
                  <a:srgbClr val="00BCC1"/>
                </a:solidFill>
              </a:rPr>
              <a:t>insecticide</a:t>
            </a:r>
            <a:endParaRPr lang="fr-CH" sz="1600" dirty="0">
              <a:solidFill>
                <a:srgbClr val="00BCC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2558413" y="1871965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F8766D"/>
                </a:solidFill>
              </a:rPr>
              <a:t>sous-semis</a:t>
            </a:r>
            <a:endParaRPr lang="de-CH" sz="1400" dirty="0">
              <a:solidFill>
                <a:srgbClr val="F8766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2530945" y="4199394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F8766D"/>
                </a:solidFill>
              </a:rPr>
              <a:t>sous-semis</a:t>
            </a:r>
            <a:endParaRPr lang="fr-CH" sz="1400" dirty="0">
              <a:solidFill>
                <a:srgbClr val="F8766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727689" y="4208870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00BCC1"/>
                </a:solidFill>
              </a:rPr>
              <a:t>sous-semis</a:t>
            </a:r>
            <a:endParaRPr lang="fr-CH" sz="1400" dirty="0">
              <a:solidFill>
                <a:srgbClr val="00BCC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534490" y="5648965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F8766D"/>
                </a:solidFill>
              </a:rPr>
              <a:t>sous-semis</a:t>
            </a:r>
            <a:endParaRPr lang="fr-CH" sz="1400" dirty="0">
              <a:solidFill>
                <a:srgbClr val="F8766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2731234" y="5658441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00BCC1"/>
                </a:solidFill>
              </a:rPr>
              <a:t>sous-semis</a:t>
            </a:r>
            <a:endParaRPr lang="fr-CH" sz="1400" dirty="0">
              <a:solidFill>
                <a:srgbClr val="00BCC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2697046" y="1867565"/>
            <a:ext cx="1030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err="1">
                <a:solidFill>
                  <a:srgbClr val="F8766D"/>
                </a:solidFill>
              </a:rPr>
              <a:t>var</a:t>
            </a:r>
            <a:r>
              <a:rPr lang="de-CH" sz="1400" dirty="0">
                <a:solidFill>
                  <a:srgbClr val="F8766D"/>
                </a:solidFill>
              </a:rPr>
              <a:t> </a:t>
            </a:r>
            <a:r>
              <a:rPr lang="de-CH" sz="1400" dirty="0" err="1">
                <a:solidFill>
                  <a:srgbClr val="F8766D"/>
                </a:solidFill>
              </a:rPr>
              <a:t>précoce</a:t>
            </a:r>
            <a:endParaRPr lang="fr-CH" sz="1400" dirty="0">
              <a:solidFill>
                <a:srgbClr val="F8766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2556634" y="3087621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F8766D"/>
                </a:solidFill>
              </a:rPr>
              <a:t>sous-semis</a:t>
            </a:r>
            <a:endParaRPr lang="de-CH" sz="1400" dirty="0">
              <a:solidFill>
                <a:srgbClr val="F8766D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16200000">
            <a:off x="2695267" y="3083221"/>
            <a:ext cx="1030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err="1">
                <a:solidFill>
                  <a:srgbClr val="F8766D"/>
                </a:solidFill>
              </a:rPr>
              <a:t>var</a:t>
            </a:r>
            <a:r>
              <a:rPr lang="de-CH" sz="1400" dirty="0">
                <a:solidFill>
                  <a:srgbClr val="F8766D"/>
                </a:solidFill>
              </a:rPr>
              <a:t> </a:t>
            </a:r>
            <a:r>
              <a:rPr lang="de-CH" sz="1400" dirty="0" err="1">
                <a:solidFill>
                  <a:srgbClr val="F8766D"/>
                </a:solidFill>
              </a:rPr>
              <a:t>précoce</a:t>
            </a:r>
            <a:endParaRPr lang="fr-CH" sz="1400" dirty="0">
              <a:solidFill>
                <a:srgbClr val="F8766D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2912677" y="1870803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00BCC1"/>
                </a:solidFill>
              </a:rPr>
              <a:t>insecticide</a:t>
            </a:r>
            <a:endParaRPr lang="fr-CH" sz="1400" dirty="0">
              <a:solidFill>
                <a:srgbClr val="00BC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4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Plan de la présentation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873448" y="1732085"/>
            <a:ext cx="7826400" cy="4435182"/>
          </a:xfrm>
        </p:spPr>
        <p:txBody>
          <a:bodyPr/>
          <a:lstStyle/>
          <a:p>
            <a:r>
              <a:rPr lang="fr-CH" sz="2200" dirty="0"/>
              <a:t>Résultats IFT/marges</a:t>
            </a:r>
          </a:p>
          <a:p>
            <a:r>
              <a:rPr lang="fr-CH" sz="2200" dirty="0"/>
              <a:t>Résultats adventices</a:t>
            </a:r>
          </a:p>
          <a:p>
            <a:r>
              <a:rPr lang="fr-CH" sz="2200" dirty="0"/>
              <a:t>Résultats maladies</a:t>
            </a:r>
          </a:p>
          <a:p>
            <a:r>
              <a:rPr lang="fr-CH" sz="2200" dirty="0"/>
              <a:t>Résultats ravageurs</a:t>
            </a:r>
          </a:p>
          <a:p>
            <a:r>
              <a:rPr lang="fr-CH" sz="2200" dirty="0"/>
              <a:t>Résultats auxiliaires</a:t>
            </a:r>
          </a:p>
        </p:txBody>
      </p:sp>
    </p:spTree>
    <p:extLst>
      <p:ext uri="{BB962C8B-B14F-4D97-AF65-F5344CB8AC3E}">
        <p14:creationId xmlns:p14="http://schemas.microsoft.com/office/powerpoint/2010/main" val="872067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284014" y="527577"/>
            <a:ext cx="5398139" cy="411142"/>
          </a:xfrm>
        </p:spPr>
        <p:txBody>
          <a:bodyPr/>
          <a:lstStyle/>
          <a:p>
            <a:r>
              <a:rPr lang="fr-CH" dirty="0"/>
              <a:t>Parasitisme </a:t>
            </a:r>
            <a:r>
              <a:rPr lang="fr-CH" dirty="0" err="1"/>
              <a:t>Méligèthes</a:t>
            </a:r>
            <a:r>
              <a:rPr lang="fr-CH" dirty="0"/>
              <a:t> du colza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54" y="1067002"/>
            <a:ext cx="3810000" cy="47434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1959" y="5680953"/>
            <a:ext cx="916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>
                <a:solidFill>
                  <a:srgbClr val="F8736B"/>
                </a:solidFill>
              </a:rPr>
              <a:t>innovante</a:t>
            </a:r>
            <a:endParaRPr lang="de-CH" sz="1400" dirty="0">
              <a:solidFill>
                <a:srgbClr val="F8736B"/>
              </a:solidFill>
            </a:endParaRPr>
          </a:p>
          <a:p>
            <a:r>
              <a:rPr lang="de-CH" sz="1400" dirty="0" err="1">
                <a:solidFill>
                  <a:srgbClr val="00BCC1"/>
                </a:solidFill>
              </a:rPr>
              <a:t>témoin</a:t>
            </a:r>
            <a:endParaRPr lang="fr-CH" sz="1400" dirty="0">
              <a:solidFill>
                <a:srgbClr val="00BCC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751" y="3693382"/>
            <a:ext cx="2359563" cy="293765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006045" y="965468"/>
            <a:ext cx="3607319" cy="2389263"/>
            <a:chOff x="5006045" y="965468"/>
            <a:chExt cx="3607319" cy="23892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045" y="965468"/>
              <a:ext cx="3607319" cy="23892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056265" y="1067002"/>
              <a:ext cx="1877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i="1" dirty="0" err="1"/>
                <a:t>Tersilochus</a:t>
              </a:r>
              <a:r>
                <a:rPr lang="fr-CH" sz="1400" i="1" dirty="0"/>
                <a:t> </a:t>
              </a:r>
              <a:r>
                <a:rPr lang="fr-CH" sz="1400" i="1" dirty="0" err="1"/>
                <a:t>heterocerus</a:t>
              </a:r>
              <a:endParaRPr lang="fr-CH" sz="1400" i="1" dirty="0"/>
            </a:p>
            <a:p>
              <a:r>
                <a:rPr lang="fr-CH" sz="1400" i="1" dirty="0" err="1"/>
                <a:t>Phradis</a:t>
              </a:r>
              <a:r>
                <a:rPr lang="fr-CH" sz="1400" dirty="0"/>
                <a:t> </a:t>
              </a:r>
              <a:r>
                <a:rPr lang="fr-CH" sz="1400" dirty="0" err="1"/>
                <a:t>spp</a:t>
              </a:r>
              <a:r>
                <a:rPr lang="fr-CH" sz="1400" dirty="0"/>
                <a:t>. 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7969758" y="2623944"/>
              <a:ext cx="10102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/>
                <a:t>Photo</a:t>
              </a:r>
              <a:r>
                <a:rPr lang="de-CH" sz="1000" dirty="0"/>
                <a:t> Tim </a:t>
              </a:r>
              <a:r>
                <a:rPr lang="de-CH" sz="1000" dirty="0" err="1"/>
                <a:t>Haye</a:t>
              </a:r>
              <a:endParaRPr lang="fr-CH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68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312976" y="583698"/>
            <a:ext cx="3423497" cy="405130"/>
          </a:xfrm>
        </p:spPr>
        <p:txBody>
          <a:bodyPr/>
          <a:lstStyle/>
          <a:p>
            <a:r>
              <a:rPr lang="fr-CH" dirty="0"/>
              <a:t>Céréales : Criocère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376" y="2390013"/>
            <a:ext cx="9144000" cy="20673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5266" y="50283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b="1" dirty="0" err="1"/>
              <a:t>Seuils</a:t>
            </a:r>
            <a:r>
              <a:rPr lang="de-CH" b="1" dirty="0"/>
              <a:t> </a:t>
            </a:r>
            <a:r>
              <a:rPr lang="de-CH" b="1" dirty="0" err="1"/>
              <a:t>d’intervention</a:t>
            </a:r>
            <a:r>
              <a:rPr lang="de-CH" b="1" dirty="0"/>
              <a:t> (</a:t>
            </a:r>
            <a:r>
              <a:rPr lang="de-CH" b="1" dirty="0" err="1"/>
              <a:t>dès</a:t>
            </a:r>
            <a:r>
              <a:rPr lang="de-CH" b="1" dirty="0"/>
              <a:t> 2019)</a:t>
            </a:r>
            <a:endParaRPr lang="fr-CH" b="1" dirty="0"/>
          </a:p>
          <a:p>
            <a:r>
              <a:rPr lang="fr-CH" dirty="0"/>
              <a:t>BBCH 39 − 50:  2 larves / tige </a:t>
            </a:r>
          </a:p>
          <a:p>
            <a:r>
              <a:rPr lang="fr-CH" dirty="0"/>
              <a:t>BBCH 51 − 61:  2 larves / F1 définitive</a:t>
            </a:r>
          </a:p>
        </p:txBody>
      </p:sp>
    </p:spTree>
    <p:extLst>
      <p:ext uri="{BB962C8B-B14F-4D97-AF65-F5344CB8AC3E}">
        <p14:creationId xmlns:p14="http://schemas.microsoft.com/office/powerpoint/2010/main" val="1842268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17552" y="1498098"/>
            <a:ext cx="3423497" cy="1080000"/>
          </a:xfrm>
        </p:spPr>
        <p:txBody>
          <a:bodyPr/>
          <a:lstStyle/>
          <a:p>
            <a:r>
              <a:rPr lang="fr-CH" dirty="0"/>
              <a:t>Résultats auxiliaires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85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248920"/>
            <a:ext cx="3755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Ennemis naturels - 2020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" y="873761"/>
            <a:ext cx="7163173" cy="1815882"/>
          </a:xfrm>
          <a:prstGeom prst="rect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 de pièges dits «cornet»: 		66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 d’échantillons total:			     434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 d’insectes/araignées total: 	38’231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 de semaine de piégeage:		6-7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2280" y="2699824"/>
            <a:ext cx="3658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Méthode de piégeage: piège dit «cornet» (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Sarthou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081" y="3464302"/>
            <a:ext cx="2570712" cy="1928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1196" y="2739906"/>
            <a:ext cx="3089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Travail de tri très important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8 groupes d’arthropodes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32" t="3557" r="4607" b="-3557"/>
          <a:stretch/>
        </p:blipFill>
        <p:spPr>
          <a:xfrm rot="5400000">
            <a:off x="794518" y="3008578"/>
            <a:ext cx="1982466" cy="2750885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3541467" y="3392787"/>
            <a:ext cx="1158240" cy="1999841"/>
          </a:xfrm>
          <a:prstGeom prst="chevron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093" y="4485932"/>
            <a:ext cx="972023" cy="745807"/>
          </a:xfrm>
          <a:prstGeom prst="rect">
            <a:avLst/>
          </a:prstGeom>
        </p:spPr>
      </p:pic>
      <p:pic>
        <p:nvPicPr>
          <p:cNvPr id="12" name="Grafik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"/>
          <a:stretch/>
        </p:blipFill>
        <p:spPr bwMode="auto">
          <a:xfrm>
            <a:off x="6247781" y="5549895"/>
            <a:ext cx="1000387" cy="77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3" descr="http://www.minou-hp.de/4images/data/media/9/florfliege0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81" t="4950" r="2710" b="13074"/>
          <a:stretch/>
        </p:blipFill>
        <p:spPr bwMode="auto">
          <a:xfrm>
            <a:off x="7640514" y="5542055"/>
            <a:ext cx="965200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36" descr="http://www.schule-bw.de/unterricht/faecher/biologie/material/wirbellose/insekt/hautfluegler/bilder/wildbiene_pollen2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84" t="34307" r="34006" b="24380"/>
          <a:stretch/>
        </p:blipFill>
        <p:spPr bwMode="auto">
          <a:xfrm>
            <a:off x="7640514" y="3464302"/>
            <a:ext cx="999634" cy="73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8" descr="Aphidius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7081" y="5552383"/>
            <a:ext cx="1101318" cy="7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79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920" y="357505"/>
            <a:ext cx="3755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Ennemis naturels - 2020</a:t>
            </a:r>
          </a:p>
        </p:txBody>
      </p:sp>
      <p:sp>
        <p:nvSpPr>
          <p:cNvPr id="2" name="AutoShape 2" descr="https://rstudio.agsad.admin.ch/s/04825896917a3ff57aa49/files/F80713300/projects/PestiRed/Analysis%20Data%202020/all_aux_det_agg_2020/all_nat_en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2501" y="5078818"/>
            <a:ext cx="4109013" cy="1015663"/>
          </a:xfrm>
          <a:prstGeom prst="rect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Différence parcelle innovante vs témoin: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Effet des alentours, paysage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22" y="1319935"/>
            <a:ext cx="4114800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666" y="3174872"/>
            <a:ext cx="257175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536" y="2051781"/>
            <a:ext cx="972023" cy="745807"/>
          </a:xfrm>
          <a:prstGeom prst="rect">
            <a:avLst/>
          </a:prstGeom>
        </p:spPr>
      </p:pic>
      <p:pic>
        <p:nvPicPr>
          <p:cNvPr id="10" name="Grafik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"/>
          <a:stretch/>
        </p:blipFill>
        <p:spPr bwMode="auto">
          <a:xfrm>
            <a:off x="-115302" y="4156772"/>
            <a:ext cx="1000387" cy="77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3" descr="http://www.minou-hp.de/4images/data/media/9/florfliege0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81" t="4950" r="2710" b="13074"/>
          <a:stretch/>
        </p:blipFill>
        <p:spPr bwMode="auto">
          <a:xfrm>
            <a:off x="-80115" y="3107904"/>
            <a:ext cx="965200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36" descr="http://www.schule-bw.de/unterricht/faecher/biologie/material/wirbellose/insekt/hautfluegler/bilder/wildbiene_pollen2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84" t="34307" r="34006" b="24380"/>
          <a:stretch/>
        </p:blipFill>
        <p:spPr bwMode="auto">
          <a:xfrm>
            <a:off x="-80115" y="1030151"/>
            <a:ext cx="999634" cy="73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8" descr="Aphidius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081" y="5260776"/>
            <a:ext cx="1101318" cy="7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96413" y="1204185"/>
            <a:ext cx="4337245" cy="1631216"/>
          </a:xfrm>
          <a:prstGeom prst="rect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Chrysopes (29), araignées (829) et coccinelles (554) peu abondantes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Syrphes (10’964) et hyménoptères parasitoïdes (25’855) dominent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Importante variation hebdomadaire</a:t>
            </a:r>
          </a:p>
        </p:txBody>
      </p:sp>
    </p:spTree>
    <p:extLst>
      <p:ext uri="{BB962C8B-B14F-4D97-AF65-F5344CB8AC3E}">
        <p14:creationId xmlns:p14="http://schemas.microsoft.com/office/powerpoint/2010/main" val="1036190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20" y="320040"/>
            <a:ext cx="5876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Ennemis naturels – 2020-2021 Soleure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5555" y="5784428"/>
            <a:ext cx="1312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28/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semaine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8085" y="1764906"/>
            <a:ext cx="2865121" cy="3170099"/>
          </a:xfrm>
          <a:prstGeom prst="rect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Très importante variation hebdomadaire et annuelle 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Conditions météorologiques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Défavorables pour les populations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Défavorables pour les captures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536" y="2051781"/>
            <a:ext cx="972023" cy="745807"/>
          </a:xfrm>
          <a:prstGeom prst="rect">
            <a:avLst/>
          </a:prstGeom>
        </p:spPr>
      </p:pic>
      <p:pic>
        <p:nvPicPr>
          <p:cNvPr id="7" name="Grafik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"/>
          <a:stretch/>
        </p:blipFill>
        <p:spPr bwMode="auto">
          <a:xfrm>
            <a:off x="-115302" y="4156772"/>
            <a:ext cx="1000387" cy="77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3" descr="http://www.minou-hp.de/4images/data/media/9/florfliege0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81" t="4950" r="2710" b="13074"/>
          <a:stretch/>
        </p:blipFill>
        <p:spPr bwMode="auto">
          <a:xfrm>
            <a:off x="-80115" y="3107904"/>
            <a:ext cx="965200" cy="7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36" descr="http://www.schule-bw.de/unterricht/faecher/biologie/material/wirbellose/insekt/hautfluegler/bilder/wildbiene_pollen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84" t="34307" r="34006" b="24380"/>
          <a:stretch/>
        </p:blipFill>
        <p:spPr bwMode="auto">
          <a:xfrm>
            <a:off x="-80115" y="1030151"/>
            <a:ext cx="999634" cy="73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8" descr="Aphidius1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081" y="5260776"/>
            <a:ext cx="1101318" cy="7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59" y="1030150"/>
            <a:ext cx="4725091" cy="47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90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87"/>
            <a:ext cx="4572000" cy="3376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887980"/>
            <a:ext cx="4754880" cy="3566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2387"/>
            <a:ext cx="339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Ennemis naturels – 2020-2021 Soleure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01" y="3538842"/>
            <a:ext cx="3698523" cy="1631216"/>
          </a:xfrm>
          <a:prstGeom prst="rect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patron clair des effets de la composition du paysage mesuré par le % en surfaces de promotion de la biodiversité et forêt!</a:t>
            </a:r>
          </a:p>
        </p:txBody>
      </p:sp>
    </p:spTree>
    <p:extLst>
      <p:ext uri="{BB962C8B-B14F-4D97-AF65-F5344CB8AC3E}">
        <p14:creationId xmlns:p14="http://schemas.microsoft.com/office/powerpoint/2010/main" val="3324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449" y="57794"/>
            <a:ext cx="6711697" cy="6711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8559" y="3413642"/>
            <a:ext cx="2759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Hyménoptères</a:t>
            </a:r>
            <a:r>
              <a:rPr lang="de-CH" dirty="0"/>
              <a:t> </a:t>
            </a:r>
            <a:r>
              <a:rPr lang="de-CH" dirty="0" err="1"/>
              <a:t>parasitoides</a:t>
            </a:r>
            <a:endParaRPr lang="de-CH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249" y="1261534"/>
            <a:ext cx="2544606" cy="2024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6248" y="4059973"/>
            <a:ext cx="2386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+ parasitoïdes bordures parcelles innovantes</a:t>
            </a:r>
          </a:p>
          <a:p>
            <a:r>
              <a:rPr lang="fr-CH" dirty="0"/>
              <a:t>-&gt; structure ? paysage ?</a:t>
            </a:r>
          </a:p>
          <a:p>
            <a:r>
              <a:rPr lang="fr-CH" dirty="0"/>
              <a:t>-&gt; quels ravageurs ?</a:t>
            </a:r>
          </a:p>
          <a:p>
            <a:r>
              <a:rPr lang="fr-CH" dirty="0"/>
              <a:t>-&gt; efficacité ?</a:t>
            </a:r>
          </a:p>
        </p:txBody>
      </p:sp>
    </p:spTree>
    <p:extLst>
      <p:ext uri="{BB962C8B-B14F-4D97-AF65-F5344CB8AC3E}">
        <p14:creationId xmlns:p14="http://schemas.microsoft.com/office/powerpoint/2010/main" val="4002877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Résultats maladies</a:t>
            </a:r>
            <a:endParaRPr lang="en-US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half" idx="2"/>
          </p:nvPr>
        </p:nvSpPr>
        <p:spPr>
          <a:xfrm>
            <a:off x="644848" y="1767470"/>
            <a:ext cx="3420000" cy="2015070"/>
          </a:xfrm>
        </p:spPr>
        <p:txBody>
          <a:bodyPr/>
          <a:lstStyle/>
          <a:p>
            <a:r>
              <a:rPr lang="fr-CH" dirty="0"/>
              <a:t>Mesures principalement utilisées pour lutter contre les maladies</a:t>
            </a:r>
            <a:endParaRPr lang="en-US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half" idx="10"/>
          </p:nvPr>
        </p:nvSpPr>
        <p:spPr>
          <a:xfrm>
            <a:off x="717552" y="4811236"/>
            <a:ext cx="3420000" cy="571494"/>
          </a:xfrm>
        </p:spPr>
        <p:txBody>
          <a:bodyPr/>
          <a:lstStyle/>
          <a:p>
            <a:endParaRPr lang="fr-CH" dirty="0">
              <a:solidFill>
                <a:srgbClr val="7F7F7F"/>
              </a:solidFill>
            </a:endParaRPr>
          </a:p>
          <a:p>
            <a:endParaRPr lang="fr-CH" dirty="0">
              <a:solidFill>
                <a:srgbClr val="7F7F7F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127536"/>
              </p:ext>
            </p:extLst>
          </p:nvPr>
        </p:nvGraphicFramePr>
        <p:xfrm>
          <a:off x="236659" y="3048494"/>
          <a:ext cx="7239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3718370271"/>
                    </a:ext>
                  </a:extLst>
                </a:gridCol>
                <a:gridCol w="3113746">
                  <a:extLst>
                    <a:ext uri="{9D8B030D-6E8A-4147-A177-3AD203B41FA5}">
                      <a16:colId xmlns:a16="http://schemas.microsoft.com/office/drawing/2014/main" val="566091365"/>
                    </a:ext>
                  </a:extLst>
                </a:gridCol>
                <a:gridCol w="2582204">
                  <a:extLst>
                    <a:ext uri="{9D8B030D-6E8A-4147-A177-3AD203B41FA5}">
                      <a16:colId xmlns:a16="http://schemas.microsoft.com/office/drawing/2014/main" val="2490199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Blé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Orge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30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Témoin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Variété tolérante,</a:t>
                      </a:r>
                      <a:r>
                        <a:rPr lang="fr-CH" baseline="0" dirty="0"/>
                        <a:t> fongicide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fongicide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23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Innovante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Variétés tolérantes, </a:t>
                      </a:r>
                      <a:br>
                        <a:rPr lang="fr-CH" dirty="0"/>
                      </a:br>
                      <a:r>
                        <a:rPr lang="fr-CH" dirty="0"/>
                        <a:t>mélange variétal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Décalage date de semis,</a:t>
                      </a:r>
                    </a:p>
                    <a:p>
                      <a:pPr algn="ctr"/>
                      <a:r>
                        <a:rPr lang="fr-CH" dirty="0"/>
                        <a:t>mélange d'espèces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164577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040" y="308077"/>
            <a:ext cx="1127275" cy="622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08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701263" y="935026"/>
          <a:ext cx="6936918" cy="5482347"/>
        </p:xfrm>
        <a:graphic>
          <a:graphicData uri="http://schemas.openxmlformats.org/drawingml/2006/table">
            <a:tbl>
              <a:tblPr/>
              <a:tblGrid>
                <a:gridCol w="334309">
                  <a:extLst>
                    <a:ext uri="{9D8B030D-6E8A-4147-A177-3AD203B41FA5}">
                      <a16:colId xmlns:a16="http://schemas.microsoft.com/office/drawing/2014/main" val="1125322992"/>
                    </a:ext>
                  </a:extLst>
                </a:gridCol>
                <a:gridCol w="733624">
                  <a:extLst>
                    <a:ext uri="{9D8B030D-6E8A-4147-A177-3AD203B41FA5}">
                      <a16:colId xmlns:a16="http://schemas.microsoft.com/office/drawing/2014/main" val="290199800"/>
                    </a:ext>
                  </a:extLst>
                </a:gridCol>
                <a:gridCol w="2637329">
                  <a:extLst>
                    <a:ext uri="{9D8B030D-6E8A-4147-A177-3AD203B41FA5}">
                      <a16:colId xmlns:a16="http://schemas.microsoft.com/office/drawing/2014/main" val="1985142875"/>
                    </a:ext>
                  </a:extLst>
                </a:gridCol>
                <a:gridCol w="1615828">
                  <a:extLst>
                    <a:ext uri="{9D8B030D-6E8A-4147-A177-3AD203B41FA5}">
                      <a16:colId xmlns:a16="http://schemas.microsoft.com/office/drawing/2014/main" val="2386528308"/>
                    </a:ext>
                  </a:extLst>
                </a:gridCol>
                <a:gridCol w="1615828">
                  <a:extLst>
                    <a:ext uri="{9D8B030D-6E8A-4147-A177-3AD203B41FA5}">
                      <a16:colId xmlns:a16="http://schemas.microsoft.com/office/drawing/2014/main" val="4293775911"/>
                    </a:ext>
                  </a:extLst>
                </a:gridCol>
              </a:tblGrid>
              <a:tr h="1915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Blè 2020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17 fermes : </a:t>
                      </a:r>
                      <a:r>
                        <a:rPr lang="fr-FR" sz="1100" b="0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 fermes avaient la même variété sur les deux parcelles.</a:t>
                      </a:r>
                      <a:endParaRPr lang="fr-FR" sz="11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693010"/>
                  </a:ext>
                </a:extLst>
              </a:tr>
              <a:tr h="191509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15 variétés et mélanges 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16739"/>
                  </a:ext>
                </a:extLst>
              </a:tr>
              <a:tr h="301819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mélanges seulement sur innovante (5 parcelles), 4 variétés seulement sur </a:t>
                      </a:r>
                      <a:r>
                        <a:rPr lang="fr-FR" sz="11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temoin</a:t>
                      </a: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(5 parcelles)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131478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294474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Région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Blé</a:t>
                      </a:r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de-CH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Variétés</a:t>
                      </a:r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et </a:t>
                      </a:r>
                      <a:r>
                        <a:rPr lang="de-CH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mélanges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innovante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temoin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254277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Arina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68923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Hanswin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761533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Nara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642587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933628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Chaumont / Combin / Simano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6359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Hanswin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033537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Isuela</a:t>
                      </a:r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Baretta</a:t>
                      </a:r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Montalbano</a:t>
                      </a:r>
                      <a:r>
                        <a:rPr lang="de-CH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52703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Nara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36654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Diavel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035572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Montalbano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559155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Lorenzo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919627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Isuela</a:t>
                      </a:r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Baretta</a:t>
                      </a:r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Montalbano</a:t>
                      </a:r>
                      <a:r>
                        <a:rPr lang="de-CH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282249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Génius / Hanswine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481782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PdJ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Baretta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887181"/>
                  </a:ext>
                </a:extLst>
              </a:tr>
              <a:tr h="16852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Baretta / Nara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497322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Nara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536735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Isuela</a:t>
                      </a:r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de-CH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Baretta</a:t>
                      </a:r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Montalbano</a:t>
                      </a:r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003246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Hanswin   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16652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Chaumon / Hanswin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46799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Poncione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75503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Poncione / Sailor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339262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YVD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Baretta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705650"/>
                  </a:ext>
                </a:extLst>
              </a:tr>
              <a:tr h="226480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Baretta / Nara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015248"/>
                  </a:ext>
                </a:extLst>
              </a:tr>
              <a:tr h="16086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CH" sz="800" b="0" i="0" u="none" strike="noStrike">
                        <a:solidFill>
                          <a:srgbClr val="70AD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CH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25220"/>
                  </a:ext>
                </a:extLst>
              </a:tr>
              <a:tr h="154740">
                <a:tc>
                  <a:txBody>
                    <a:bodyPr/>
                    <a:lstStyle/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grisé : Parcelles des mêmes fermes avec des variétés différentes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7" marR="6627" marT="66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176744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701263" y="282168"/>
            <a:ext cx="6455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Utilisation des variétés de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blé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 région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88055" y="2512959"/>
            <a:ext cx="3423497" cy="1080000"/>
          </a:xfrm>
        </p:spPr>
        <p:txBody>
          <a:bodyPr/>
          <a:lstStyle/>
          <a:p>
            <a:r>
              <a:rPr lang="fr-CH" dirty="0"/>
              <a:t>Résultats IFT et marge brute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753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745402" y="1952376"/>
          <a:ext cx="7124700" cy="2133600"/>
        </p:xfrm>
        <a:graphic>
          <a:graphicData uri="http://schemas.openxmlformats.org/drawingml/2006/table">
            <a:tbl>
              <a:tblPr/>
              <a:tblGrid>
                <a:gridCol w="343359">
                  <a:extLst>
                    <a:ext uri="{9D8B030D-6E8A-4147-A177-3AD203B41FA5}">
                      <a16:colId xmlns:a16="http://schemas.microsoft.com/office/drawing/2014/main" val="1394677361"/>
                    </a:ext>
                  </a:extLst>
                </a:gridCol>
                <a:gridCol w="753482">
                  <a:extLst>
                    <a:ext uri="{9D8B030D-6E8A-4147-A177-3AD203B41FA5}">
                      <a16:colId xmlns:a16="http://schemas.microsoft.com/office/drawing/2014/main" val="1013361539"/>
                    </a:ext>
                  </a:extLst>
                </a:gridCol>
                <a:gridCol w="2708721">
                  <a:extLst>
                    <a:ext uri="{9D8B030D-6E8A-4147-A177-3AD203B41FA5}">
                      <a16:colId xmlns:a16="http://schemas.microsoft.com/office/drawing/2014/main" val="2383697141"/>
                    </a:ext>
                  </a:extLst>
                </a:gridCol>
                <a:gridCol w="1659569">
                  <a:extLst>
                    <a:ext uri="{9D8B030D-6E8A-4147-A177-3AD203B41FA5}">
                      <a16:colId xmlns:a16="http://schemas.microsoft.com/office/drawing/2014/main" val="2972364347"/>
                    </a:ext>
                  </a:extLst>
                </a:gridCol>
                <a:gridCol w="1659569">
                  <a:extLst>
                    <a:ext uri="{9D8B030D-6E8A-4147-A177-3AD203B41FA5}">
                      <a16:colId xmlns:a16="http://schemas.microsoft.com/office/drawing/2014/main" val="370378130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Blé</a:t>
                      </a:r>
                      <a:r>
                        <a:rPr lang="de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 8 fermes, 4 fermes avaient la même variété sur les deux parcelles.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10742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Région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Blé</a:t>
                      </a:r>
                      <a:r>
                        <a:rPr lang="de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de-C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Variétés</a:t>
                      </a:r>
                      <a:r>
                        <a:rPr lang="de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et </a:t>
                      </a:r>
                      <a:r>
                        <a:rPr lang="de-C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mélanges</a:t>
                      </a:r>
                      <a:endParaRPr lang="de-CH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innovante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temoin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7577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Montalbano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7018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574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Poncione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310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Montalbano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0309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Nara</a:t>
                      </a:r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8540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Molinera</a:t>
                      </a:r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2020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YVD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Montalbano</a:t>
                      </a: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de-C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Baretta</a:t>
                      </a: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de-C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Nara</a:t>
                      </a:r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4839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706551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1083578" y="947852"/>
            <a:ext cx="6448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Utilisation des variétés de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blé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 région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892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44096"/>
              </p:ext>
            </p:extLst>
          </p:nvPr>
        </p:nvGraphicFramePr>
        <p:xfrm>
          <a:off x="1350226" y="1430650"/>
          <a:ext cx="6788918" cy="4494878"/>
        </p:xfrm>
        <a:graphic>
          <a:graphicData uri="http://schemas.openxmlformats.org/drawingml/2006/table">
            <a:tbl>
              <a:tblPr/>
              <a:tblGrid>
                <a:gridCol w="326885">
                  <a:extLst>
                    <a:ext uri="{9D8B030D-6E8A-4147-A177-3AD203B41FA5}">
                      <a16:colId xmlns:a16="http://schemas.microsoft.com/office/drawing/2014/main" val="4173007740"/>
                    </a:ext>
                  </a:extLst>
                </a:gridCol>
                <a:gridCol w="717330">
                  <a:extLst>
                    <a:ext uri="{9D8B030D-6E8A-4147-A177-3AD203B41FA5}">
                      <a16:colId xmlns:a16="http://schemas.microsoft.com/office/drawing/2014/main" val="250357010"/>
                    </a:ext>
                  </a:extLst>
                </a:gridCol>
                <a:gridCol w="2578760">
                  <a:extLst>
                    <a:ext uri="{9D8B030D-6E8A-4147-A177-3AD203B41FA5}">
                      <a16:colId xmlns:a16="http://schemas.microsoft.com/office/drawing/2014/main" val="252908713"/>
                    </a:ext>
                  </a:extLst>
                </a:gridCol>
                <a:gridCol w="1579945">
                  <a:extLst>
                    <a:ext uri="{9D8B030D-6E8A-4147-A177-3AD203B41FA5}">
                      <a16:colId xmlns:a16="http://schemas.microsoft.com/office/drawing/2014/main" val="363489660"/>
                    </a:ext>
                  </a:extLst>
                </a:gridCol>
                <a:gridCol w="1585998">
                  <a:extLst>
                    <a:ext uri="{9D8B030D-6E8A-4147-A177-3AD203B41FA5}">
                      <a16:colId xmlns:a16="http://schemas.microsoft.com/office/drawing/2014/main" val="2460933804"/>
                    </a:ext>
                  </a:extLst>
                </a:gridCol>
              </a:tblGrid>
              <a:tr h="261328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Orge</a:t>
                      </a:r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sur 10 fermes avec la même variété sur les deux parcelles</a:t>
                      </a:r>
                      <a:r>
                        <a:rPr lang="fr-FR" sz="11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279594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Ils ont choisi entre 8 variétés différentes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298373"/>
                  </a:ext>
                </a:extLst>
              </a:tr>
              <a:tr h="261339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SO: dans 3 des 4 fermes avec des pois sur la parcelle innovante.</a:t>
                      </a:r>
                    </a:p>
                    <a:p>
                      <a:pPr algn="l" fontAlgn="b"/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30681"/>
                  </a:ext>
                </a:extLst>
              </a:tr>
              <a:tr h="261328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Région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Orge: Variétés et mélanges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innovante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temoin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897275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KWS Tonic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2*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866586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Azrah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964023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80801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Higgins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338910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Etincel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443958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Orbite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868469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Baracuda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992990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KWS Tonic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783503"/>
                  </a:ext>
                </a:extLst>
              </a:tr>
              <a:tr h="232384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Méridian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47076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YVD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Etincel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68613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1" u="none" strike="noStrike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928951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450171"/>
                  </a:ext>
                </a:extLst>
              </a:tr>
              <a:tr h="248261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 combiné avec les pois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4077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947319" y="735710"/>
            <a:ext cx="5541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Utilisation des variétés de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l’orge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 région (2020)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1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41450" y="558801"/>
            <a:ext cx="5040000" cy="558801"/>
          </a:xfrm>
        </p:spPr>
        <p:txBody>
          <a:bodyPr/>
          <a:lstStyle/>
          <a:p>
            <a:r>
              <a:rPr lang="fr-CH" dirty="0"/>
              <a:t>Résultats maladie du blé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48283" y="1029820"/>
            <a:ext cx="6988175" cy="4953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421270" y="4468910"/>
            <a:ext cx="1898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Parcelles traitées avec fongicide par région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GE: aucune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MD: 1 parcelle témoin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SO: 1 parcelle témoin</a:t>
            </a:r>
          </a:p>
        </p:txBody>
      </p:sp>
    </p:spTree>
    <p:extLst>
      <p:ext uri="{BB962C8B-B14F-4D97-AF65-F5344CB8AC3E}">
        <p14:creationId xmlns:p14="http://schemas.microsoft.com/office/powerpoint/2010/main" val="1598967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45" y="984252"/>
            <a:ext cx="7023929" cy="49676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70025" y="425451"/>
            <a:ext cx="5040000" cy="558801"/>
          </a:xfrm>
        </p:spPr>
        <p:txBody>
          <a:bodyPr/>
          <a:lstStyle/>
          <a:p>
            <a:r>
              <a:rPr lang="fr-CH" dirty="0"/>
              <a:t>Résultats maladies de l’orge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7399325" y="4483539"/>
            <a:ext cx="1693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Parcelles traitées avec fongicide par région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GE: aucune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MD: 1 parcelle témoin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SO: 1 parcelle témoin</a:t>
            </a:r>
          </a:p>
        </p:txBody>
      </p:sp>
    </p:spTree>
    <p:extLst>
      <p:ext uri="{BB962C8B-B14F-4D97-AF65-F5344CB8AC3E}">
        <p14:creationId xmlns:p14="http://schemas.microsoft.com/office/powerpoint/2010/main" val="198329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4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638" y="3304953"/>
            <a:ext cx="2698682" cy="26986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96422" y="621146"/>
            <a:ext cx="5040000" cy="558801"/>
          </a:xfrm>
        </p:spPr>
        <p:txBody>
          <a:bodyPr/>
          <a:lstStyle/>
          <a:p>
            <a:r>
              <a:rPr lang="fr-CH" dirty="0"/>
              <a:t>IFT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38" y="3467634"/>
            <a:ext cx="2758740" cy="27587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939" y="1007076"/>
            <a:ext cx="2661138" cy="26611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352" y="1071731"/>
            <a:ext cx="2596483" cy="25964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638" y="971284"/>
            <a:ext cx="2797375" cy="2797375"/>
          </a:xfrm>
          <a:prstGeom prst="rect">
            <a:avLst/>
          </a:prstGeom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777621"/>
              </p:ext>
            </p:extLst>
          </p:nvPr>
        </p:nvGraphicFramePr>
        <p:xfrm>
          <a:off x="5616580" y="3718637"/>
          <a:ext cx="2854036" cy="1402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9149">
                  <a:extLst>
                    <a:ext uri="{9D8B030D-6E8A-4147-A177-3AD203B41FA5}">
                      <a16:colId xmlns:a16="http://schemas.microsoft.com/office/drawing/2014/main" val="1676887150"/>
                    </a:ext>
                  </a:extLst>
                </a:gridCol>
                <a:gridCol w="1294887">
                  <a:extLst>
                    <a:ext uri="{9D8B030D-6E8A-4147-A177-3AD203B41FA5}">
                      <a16:colId xmlns:a16="http://schemas.microsoft.com/office/drawing/2014/main" val="576417985"/>
                    </a:ext>
                  </a:extLst>
                </a:gridCol>
              </a:tblGrid>
              <a:tr h="358187">
                <a:tc>
                  <a:txBody>
                    <a:bodyPr/>
                    <a:lstStyle/>
                    <a:p>
                      <a:pPr algn="ctr" fontAlgn="b"/>
                      <a:r>
                        <a:rPr lang="fr-C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Parcelle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IFT </a:t>
                      </a:r>
                      <a:r>
                        <a:rPr lang="fr-CH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</a:t>
                      </a:r>
                      <a:r>
                        <a:rPr lang="fr-CH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toute culture – tout </a:t>
                      </a:r>
                      <a:r>
                        <a:rPr lang="fr-CH" sz="15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pph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956592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effectLst/>
                        </a:rPr>
                        <a:t>innovante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0.89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322389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effectLst/>
                        </a:rPr>
                        <a:t>temoin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2.23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20836"/>
                  </a:ext>
                </a:extLst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8470616" y="4469628"/>
            <a:ext cx="76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-60%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Flèche courbée vers la gauche 12"/>
          <p:cNvSpPr/>
          <p:nvPr/>
        </p:nvSpPr>
        <p:spPr>
          <a:xfrm flipV="1">
            <a:off x="8157926" y="4449530"/>
            <a:ext cx="231975" cy="532807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66331"/>
              </p:ext>
            </p:extLst>
          </p:nvPr>
        </p:nvGraphicFramePr>
        <p:xfrm>
          <a:off x="5542972" y="5494854"/>
          <a:ext cx="3300990" cy="7315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01499">
                  <a:extLst>
                    <a:ext uri="{9D8B030D-6E8A-4147-A177-3AD203B41FA5}">
                      <a16:colId xmlns:a16="http://schemas.microsoft.com/office/drawing/2014/main" val="1926539748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3682582325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colza, </a:t>
                      </a:r>
                      <a:r>
                        <a:rPr lang="en-US" sz="1600" b="1" u="none" strike="noStrike" dirty="0" err="1">
                          <a:effectLst/>
                        </a:rPr>
                        <a:t>blé</a:t>
                      </a:r>
                      <a:r>
                        <a:rPr lang="en-US" sz="1600" b="1" u="none" strike="noStrike" dirty="0">
                          <a:effectLst/>
                        </a:rPr>
                        <a:t>, </a:t>
                      </a:r>
                      <a:r>
                        <a:rPr lang="en-US" sz="1600" b="1" u="none" strike="noStrike" dirty="0" err="1">
                          <a:effectLst/>
                        </a:rPr>
                        <a:t>orge</a:t>
                      </a:r>
                      <a:r>
                        <a:rPr lang="en-US" sz="1600" b="1" u="none" strike="noStrike" dirty="0">
                          <a:effectLst/>
                        </a:rPr>
                        <a:t>, </a:t>
                      </a:r>
                      <a:r>
                        <a:rPr lang="en-US" sz="1600" b="1" u="none" strike="noStrike" dirty="0" err="1">
                          <a:effectLst/>
                        </a:rPr>
                        <a:t>maïs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</a:rPr>
                        <a:t>pom</a:t>
                      </a:r>
                      <a:r>
                        <a:rPr lang="en-US" sz="1600" b="1" u="none" strike="noStrike" dirty="0">
                          <a:effectLst/>
                        </a:rPr>
                        <a:t>, </a:t>
                      </a:r>
                      <a:r>
                        <a:rPr lang="en-US" sz="1600" b="1" u="none" strike="noStrike" dirty="0" err="1">
                          <a:effectLst/>
                        </a:rPr>
                        <a:t>bett</a:t>
                      </a:r>
                      <a:r>
                        <a:rPr lang="en-US" sz="1600" b="1" u="none" strike="noStrike" dirty="0">
                          <a:effectLst/>
                        </a:rPr>
                        <a:t>, </a:t>
                      </a:r>
                      <a:r>
                        <a:rPr lang="en-US" sz="1600" b="1" u="none" strike="noStrike" dirty="0" err="1">
                          <a:effectLst/>
                        </a:rPr>
                        <a:t>tournesol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5729607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- 90%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- 30%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5539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686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97266" y="556077"/>
            <a:ext cx="6664150" cy="922253"/>
          </a:xfrm>
        </p:spPr>
        <p:txBody>
          <a:bodyPr/>
          <a:lstStyle/>
          <a:p>
            <a:r>
              <a:rPr lang="fr-CH" dirty="0"/>
              <a:t>IFT et économie * – blé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0"/>
          </p:nvPr>
        </p:nvSpPr>
        <p:spPr>
          <a:xfrm>
            <a:off x="981075" y="5140089"/>
            <a:ext cx="7185477" cy="1366850"/>
          </a:xfrm>
        </p:spPr>
        <p:txBody>
          <a:bodyPr/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</a:rPr>
              <a:t>IFT plus élevés sur les parcelles Témoin </a:t>
            </a:r>
            <a:r>
              <a:rPr lang="fr-CH" dirty="0">
                <a:solidFill>
                  <a:schemeClr val="tx1"/>
                </a:solidFill>
                <a:sym typeface="Wingdings" panose="05000000000000000000" pitchFamily="2" charset="2"/>
              </a:rPr>
              <a:t> mais certaines parcelles Témoin ont un IFT de 0</a:t>
            </a:r>
            <a:endParaRPr lang="fr-CH" dirty="0">
              <a:solidFill>
                <a:schemeClr val="tx1"/>
              </a:solidFill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</a:rPr>
              <a:t>Pas de corrélation évidente entre IFT et marge ou coûts</a:t>
            </a:r>
            <a:r>
              <a:rPr lang="fr-CH" dirty="0">
                <a:solidFill>
                  <a:schemeClr val="tx1"/>
                </a:solidFill>
                <a:sym typeface="Wingdings" panose="05000000000000000000" pitchFamily="2" charset="2"/>
              </a:rPr>
              <a:t> R^2 très bas,</a:t>
            </a:r>
            <a:r>
              <a:rPr lang="fr-CH" dirty="0">
                <a:solidFill>
                  <a:schemeClr val="tx1"/>
                </a:solidFill>
              </a:rPr>
              <a:t> variance élevée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</a:rPr>
              <a:t>Similaire pour toutes les cultures </a:t>
            </a:r>
            <a:r>
              <a:rPr lang="fr-CH" dirty="0">
                <a:solidFill>
                  <a:schemeClr val="tx1"/>
                </a:solidFill>
                <a:sym typeface="Wingdings" panose="05000000000000000000" pitchFamily="2" charset="2"/>
              </a:rPr>
              <a:t> quel changement avec plus de données après x années?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</a:rPr>
              <a:t>Contributions PestiRed non prises en compte</a:t>
            </a:r>
          </a:p>
          <a:p>
            <a:pPr>
              <a:lnSpc>
                <a:spcPts val="1800"/>
              </a:lnSpc>
            </a:pPr>
            <a:endParaRPr lang="fr-CH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3" y="1311119"/>
            <a:ext cx="3757353" cy="375735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517" y="1269556"/>
            <a:ext cx="3798916" cy="379891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81075" y="6381750"/>
            <a:ext cx="7038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Les résultats économiques sont provisoires, car les prix définitifs ne sont pas encore disponibles ; </a:t>
            </a:r>
            <a:b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des prix cibles uniformes ont été utilisés pour le calcul jusqu'à présent.</a:t>
            </a:r>
          </a:p>
        </p:txBody>
      </p:sp>
    </p:spTree>
    <p:extLst>
      <p:ext uri="{BB962C8B-B14F-4D97-AF65-F5344CB8AC3E}">
        <p14:creationId xmlns:p14="http://schemas.microsoft.com/office/powerpoint/2010/main" val="13627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112" y="371231"/>
            <a:ext cx="5040000" cy="558801"/>
          </a:xfrm>
        </p:spPr>
        <p:txBody>
          <a:bodyPr/>
          <a:lstStyle/>
          <a:p>
            <a:r>
              <a:rPr lang="fr-CH" dirty="0"/>
              <a:t>Les mesures proposées</a:t>
            </a:r>
            <a:endParaRPr lang="en-US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164390311"/>
              </p:ext>
            </p:extLst>
          </p:nvPr>
        </p:nvGraphicFramePr>
        <p:xfrm>
          <a:off x="1081454" y="1312207"/>
          <a:ext cx="6407622" cy="420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1753377" y="2058497"/>
            <a:ext cx="1494692" cy="378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Déchaumage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1454" y="1586315"/>
            <a:ext cx="1494692" cy="378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Faux semis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42697" y="1159252"/>
            <a:ext cx="1494692" cy="378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Labour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73062" y="1062670"/>
            <a:ext cx="2674221" cy="386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Désherbage mécanique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27567" y="5090944"/>
            <a:ext cx="2350423" cy="8026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Mélange variétal avec variétés tolérantes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923557" y="1570497"/>
            <a:ext cx="1653461" cy="528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Défanage non chimique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20390" y="4240384"/>
            <a:ext cx="1683727" cy="5348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Variétés tolérantes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99806" y="3514429"/>
            <a:ext cx="1683727" cy="5348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Broyage des résidus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6413" y="4108905"/>
            <a:ext cx="1683727" cy="5348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Push pull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413" y="4936285"/>
            <a:ext cx="1683727" cy="5348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Bandes pour auxiliaires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8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144934" y="870224"/>
            <a:ext cx="4420978" cy="1080000"/>
          </a:xfrm>
        </p:spPr>
        <p:txBody>
          <a:bodyPr/>
          <a:lstStyle/>
          <a:p>
            <a:r>
              <a:rPr lang="fr-CH" dirty="0"/>
              <a:t>Résultats </a:t>
            </a:r>
            <a:br>
              <a:rPr lang="fr-CH" dirty="0"/>
            </a:br>
            <a:r>
              <a:rPr lang="fr-CH" dirty="0"/>
              <a:t>adventices</a:t>
            </a:r>
            <a:endParaRPr lang="en-US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half" idx="2"/>
          </p:nvPr>
        </p:nvSpPr>
        <p:spPr>
          <a:xfrm>
            <a:off x="878984" y="2121903"/>
            <a:ext cx="3184203" cy="423592"/>
          </a:xfrm>
        </p:spPr>
        <p:txBody>
          <a:bodyPr/>
          <a:lstStyle/>
          <a:p>
            <a:r>
              <a:rPr lang="fr-CH" sz="1800" dirty="0"/>
              <a:t>Mesures principalement utilisées pour lutter contre les adventices</a:t>
            </a:r>
            <a:endParaRPr lang="en-US" sz="1800" dirty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00001"/>
              </p:ext>
            </p:extLst>
          </p:nvPr>
        </p:nvGraphicFramePr>
        <p:xfrm>
          <a:off x="455075" y="3140766"/>
          <a:ext cx="7675134" cy="2069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498">
                  <a:extLst>
                    <a:ext uri="{9D8B030D-6E8A-4147-A177-3AD203B41FA5}">
                      <a16:colId xmlns:a16="http://schemas.microsoft.com/office/drawing/2014/main" val="3718370271"/>
                    </a:ext>
                  </a:extLst>
                </a:gridCol>
                <a:gridCol w="1630851">
                  <a:extLst>
                    <a:ext uri="{9D8B030D-6E8A-4147-A177-3AD203B41FA5}">
                      <a16:colId xmlns:a16="http://schemas.microsoft.com/office/drawing/2014/main" val="1947086407"/>
                    </a:ext>
                  </a:extLst>
                </a:gridCol>
                <a:gridCol w="2358745">
                  <a:extLst>
                    <a:ext uri="{9D8B030D-6E8A-4147-A177-3AD203B41FA5}">
                      <a16:colId xmlns:a16="http://schemas.microsoft.com/office/drawing/2014/main" val="566091365"/>
                    </a:ext>
                  </a:extLst>
                </a:gridCol>
                <a:gridCol w="2156040">
                  <a:extLst>
                    <a:ext uri="{9D8B030D-6E8A-4147-A177-3AD203B41FA5}">
                      <a16:colId xmlns:a16="http://schemas.microsoft.com/office/drawing/2014/main" val="2490199327"/>
                    </a:ext>
                  </a:extLst>
                </a:gridCol>
              </a:tblGrid>
              <a:tr h="398533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Colza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Blé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Maïs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306653"/>
                  </a:ext>
                </a:extLst>
              </a:tr>
              <a:tr h="687880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Témoin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Herbicide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Labour, herbicides et</a:t>
                      </a:r>
                      <a:r>
                        <a:rPr lang="fr-CH" sz="1600" baseline="0" dirty="0"/>
                        <a:t> hersage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Herbicides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235394"/>
                  </a:ext>
                </a:extLst>
              </a:tr>
              <a:tr h="982686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Innovante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Sous-semis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Décalage</a:t>
                      </a:r>
                      <a:r>
                        <a:rPr lang="fr-CH" sz="1600" baseline="0" dirty="0"/>
                        <a:t> date de semis, sous-semis, hersage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/>
                        <a:t>Faux-semis,</a:t>
                      </a:r>
                      <a:r>
                        <a:rPr lang="fr-CH" sz="1600" baseline="0" dirty="0"/>
                        <a:t> décalage date de semis, sarclage, sous-semis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164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357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58" y="2486859"/>
            <a:ext cx="2493480" cy="33652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74" y="2486859"/>
            <a:ext cx="2530059" cy="340795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469" y="2486859"/>
            <a:ext cx="2975106" cy="3383573"/>
          </a:xfrm>
          <a:prstGeom prst="rect">
            <a:avLst/>
          </a:prstGeom>
        </p:spPr>
      </p:pic>
      <p:sp>
        <p:nvSpPr>
          <p:cNvPr id="22" name="Titre 2"/>
          <p:cNvSpPr txBox="1">
            <a:spLocks/>
          </p:cNvSpPr>
          <p:nvPr/>
        </p:nvSpPr>
        <p:spPr>
          <a:xfrm>
            <a:off x="950910" y="618972"/>
            <a:ext cx="6990013" cy="57273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>
                <a:latin typeface="Arial" panose="020B0604020202020204" pitchFamily="34" charset="0"/>
              </a:rPr>
              <a:t>Analyses descriptives adventices</a:t>
            </a:r>
            <a:endParaRPr lang="fr-CH" sz="2800" dirty="0"/>
          </a:p>
        </p:txBody>
      </p:sp>
      <p:sp>
        <p:nvSpPr>
          <p:cNvPr id="23" name="Sous-titre 3"/>
          <p:cNvSpPr txBox="1">
            <a:spLocks/>
          </p:cNvSpPr>
          <p:nvPr/>
        </p:nvSpPr>
        <p:spPr>
          <a:xfrm>
            <a:off x="2176005" y="1441394"/>
            <a:ext cx="4539824" cy="5461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H" sz="2400" dirty="0">
                <a:solidFill>
                  <a:schemeClr val="bg1">
                    <a:lumMod val="85000"/>
                  </a:schemeClr>
                </a:solidFill>
              </a:rPr>
              <a:t>Données 2020</a:t>
            </a:r>
          </a:p>
        </p:txBody>
      </p:sp>
    </p:spTree>
    <p:extLst>
      <p:ext uri="{BB962C8B-B14F-4D97-AF65-F5344CB8AC3E}">
        <p14:creationId xmlns:p14="http://schemas.microsoft.com/office/powerpoint/2010/main" val="276278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16602" y="689864"/>
            <a:ext cx="5040000" cy="558801"/>
          </a:xfrm>
        </p:spPr>
        <p:txBody>
          <a:bodyPr/>
          <a:lstStyle/>
          <a:p>
            <a:r>
              <a:rPr lang="fr-CH" sz="2800" dirty="0"/>
              <a:t>Rappels :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765383" y="1460282"/>
            <a:ext cx="7826400" cy="30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3 types différents de notations par parcelle concernant les adventices </a:t>
            </a:r>
          </a:p>
          <a:p>
            <a:pPr marL="0" indent="0">
              <a:buNone/>
            </a:pP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Nombre d’espèces présentes par parcelles (richesse spécifique)</a:t>
            </a:r>
          </a:p>
          <a:p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Estimation de volumes dans les cadres (adventices, sous-semis, culture)</a:t>
            </a:r>
          </a:p>
          <a:p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Biomasses avant récolte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39" b="7761"/>
          <a:stretch/>
        </p:blipFill>
        <p:spPr>
          <a:xfrm>
            <a:off x="3297732" y="3237036"/>
            <a:ext cx="2088573" cy="22278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53531" y="3472122"/>
            <a:ext cx="2343523" cy="17576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68"/>
          <a:stretch/>
        </p:blipFill>
        <p:spPr>
          <a:xfrm>
            <a:off x="765383" y="3179179"/>
            <a:ext cx="1738937" cy="234352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4781" y="5485191"/>
            <a:ext cx="1120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i="1" dirty="0"/>
              <a:t>Sonchus asper</a:t>
            </a:r>
            <a:endParaRPr lang="de-CH" sz="1000" i="1" dirty="0"/>
          </a:p>
        </p:txBody>
      </p:sp>
    </p:spTree>
    <p:extLst>
      <p:ext uri="{BB962C8B-B14F-4D97-AF65-F5344CB8AC3E}">
        <p14:creationId xmlns:p14="http://schemas.microsoft.com/office/powerpoint/2010/main" val="41649220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20">
      <a:dk1>
        <a:sysClr val="windowText" lastClr="000000"/>
      </a:dk1>
      <a:lt1>
        <a:sysClr val="window" lastClr="FFFFFF"/>
      </a:lt1>
      <a:dk2>
        <a:srgbClr val="868786"/>
      </a:dk2>
      <a:lt2>
        <a:srgbClr val="EEECE1"/>
      </a:lt2>
      <a:accent1>
        <a:srgbClr val="63A731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 EXP 00P Modele Presentation Pestired.potx" id="{4922CD4A-A2F0-470E-A549-B1BC80F21841}" vid="{98302674-CCB4-457F-AF13-25BD41E6A49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 EXP 00P Modele Presentation Pestired</Template>
  <TotalTime>0</TotalTime>
  <Words>1482</Words>
  <Application>Microsoft Office PowerPoint</Application>
  <PresentationFormat>Bildschirmpräsentation (4:3)</PresentationFormat>
  <Paragraphs>504</Paragraphs>
  <Slides>34</Slides>
  <Notes>14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(Corps)</vt:lpstr>
      <vt:lpstr>Wingdings</vt:lpstr>
      <vt:lpstr>Thème Office</vt:lpstr>
      <vt:lpstr>Monitoring scientifique : 1ers résultats</vt:lpstr>
      <vt:lpstr>Plan de la présentation</vt:lpstr>
      <vt:lpstr>Résultats IFT et marge brute</vt:lpstr>
      <vt:lpstr>IFT</vt:lpstr>
      <vt:lpstr>IFT et économie * – blé </vt:lpstr>
      <vt:lpstr>Les mesures proposées</vt:lpstr>
      <vt:lpstr>Résultats  adventices</vt:lpstr>
      <vt:lpstr>PowerPoint-Präsentation</vt:lpstr>
      <vt:lpstr>Rappels : </vt:lpstr>
      <vt:lpstr>Nombre d’espèces (richesse spécifique)</vt:lpstr>
      <vt:lpstr>Cadres </vt:lpstr>
      <vt:lpstr>Cadres </vt:lpstr>
      <vt:lpstr>Biomasses (avant récolte)</vt:lpstr>
      <vt:lpstr>Biomasses (avant récolte)</vt:lpstr>
      <vt:lpstr>Biomasses (avant récolte)</vt:lpstr>
      <vt:lpstr>Corrélation méthode volumes-biomasses (exemple du blé)</vt:lpstr>
      <vt:lpstr>Résultats ravageurs</vt:lpstr>
      <vt:lpstr>Ravageurs du colza</vt:lpstr>
      <vt:lpstr>Méligèthes du colza</vt:lpstr>
      <vt:lpstr>Parasitisme Méligèthes du colza</vt:lpstr>
      <vt:lpstr>Céréales : Criocère </vt:lpstr>
      <vt:lpstr>Résultats auxiliaires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Résultats maladies</vt:lpstr>
      <vt:lpstr>PowerPoint-Präsentation</vt:lpstr>
      <vt:lpstr>PowerPoint-Präsentation</vt:lpstr>
      <vt:lpstr>PowerPoint-Präsentation</vt:lpstr>
      <vt:lpstr>Résultats maladie du blé</vt:lpstr>
      <vt:lpstr>Résultats maladies de l’orge</vt:lpstr>
      <vt:lpstr>PowerPoint-Präsentation</vt:lpstr>
    </vt:vector>
  </TitlesOfParts>
  <Company>Bundesverwaltung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Jeanneret Philippe Agroscope</dc:creator>
  <cp:lastModifiedBy>Michel Fischler</cp:lastModifiedBy>
  <cp:revision>129</cp:revision>
  <cp:lastPrinted>2021-10-22T10:03:55Z</cp:lastPrinted>
  <dcterms:created xsi:type="dcterms:W3CDTF">2021-09-16T08:33:14Z</dcterms:created>
  <dcterms:modified xsi:type="dcterms:W3CDTF">2021-12-10T14:15:42Z</dcterms:modified>
</cp:coreProperties>
</file>